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63"/>
  </p:notesMasterIdLst>
  <p:sldIdLst>
    <p:sldId id="338" r:id="rId6"/>
    <p:sldId id="295" r:id="rId7"/>
    <p:sldId id="258" r:id="rId8"/>
    <p:sldId id="347" r:id="rId9"/>
    <p:sldId id="351" r:id="rId10"/>
    <p:sldId id="373" r:id="rId11"/>
    <p:sldId id="341" r:id="rId12"/>
    <p:sldId id="342" r:id="rId13"/>
    <p:sldId id="344" r:id="rId14"/>
    <p:sldId id="388" r:id="rId15"/>
    <p:sldId id="345" r:id="rId16"/>
    <p:sldId id="370" r:id="rId17"/>
    <p:sldId id="259" r:id="rId18"/>
    <p:sldId id="265" r:id="rId19"/>
    <p:sldId id="349" r:id="rId20"/>
    <p:sldId id="269" r:id="rId21"/>
    <p:sldId id="271" r:id="rId22"/>
    <p:sldId id="372" r:id="rId23"/>
    <p:sldId id="291" r:id="rId24"/>
    <p:sldId id="298" r:id="rId25"/>
    <p:sldId id="299" r:id="rId26"/>
    <p:sldId id="366" r:id="rId27"/>
    <p:sldId id="361" r:id="rId28"/>
    <p:sldId id="362" r:id="rId29"/>
    <p:sldId id="364" r:id="rId30"/>
    <p:sldId id="301" r:id="rId31"/>
    <p:sldId id="365" r:id="rId32"/>
    <p:sldId id="313" r:id="rId33"/>
    <p:sldId id="306" r:id="rId34"/>
    <p:sldId id="307" r:id="rId35"/>
    <p:sldId id="308" r:id="rId36"/>
    <p:sldId id="327" r:id="rId37"/>
    <p:sldId id="314" r:id="rId38"/>
    <p:sldId id="379" r:id="rId39"/>
    <p:sldId id="380" r:id="rId40"/>
    <p:sldId id="367" r:id="rId41"/>
    <p:sldId id="376" r:id="rId42"/>
    <p:sldId id="360" r:id="rId43"/>
    <p:sldId id="353" r:id="rId44"/>
    <p:sldId id="355" r:id="rId45"/>
    <p:sldId id="293" r:id="rId46"/>
    <p:sldId id="368" r:id="rId47"/>
    <p:sldId id="369" r:id="rId48"/>
    <p:sldId id="377" r:id="rId49"/>
    <p:sldId id="297" r:id="rId50"/>
    <p:sldId id="378" r:id="rId51"/>
    <p:sldId id="363" r:id="rId52"/>
    <p:sldId id="374" r:id="rId53"/>
    <p:sldId id="375" r:id="rId54"/>
    <p:sldId id="381" r:id="rId55"/>
    <p:sldId id="382" r:id="rId56"/>
    <p:sldId id="383" r:id="rId57"/>
    <p:sldId id="384" r:id="rId58"/>
    <p:sldId id="385" r:id="rId59"/>
    <p:sldId id="386" r:id="rId60"/>
    <p:sldId id="387" r:id="rId61"/>
    <p:sldId id="31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28" autoAdjust="0"/>
  </p:normalViewPr>
  <p:slideViewPr>
    <p:cSldViewPr>
      <p:cViewPr>
        <p:scale>
          <a:sx n="60" d="100"/>
          <a:sy n="60" d="100"/>
        </p:scale>
        <p:origin x="-1440" y="-1284"/>
      </p:cViewPr>
      <p:guideLst>
        <p:guide orient="horz" pos="2160"/>
        <p:guide pos="2880"/>
      </p:guideLst>
    </p:cSldViewPr>
  </p:slideViewPr>
  <p:outlineViewPr>
    <p:cViewPr>
      <p:scale>
        <a:sx n="33" d="100"/>
        <a:sy n="33" d="100"/>
      </p:scale>
      <p:origin x="0" y="31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42EC80-1786-40F9-8C02-7DDC37CEC30F}" type="datetimeFigureOut">
              <a:rPr lang="en-US"/>
              <a:pPr>
                <a:defRPr/>
              </a:pPr>
              <a:t>9/25/2013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D7C4CE-42EB-4773-81A5-B059ECA26570}" type="slidenum">
              <a:rPr lang="en-US"/>
              <a:pPr>
                <a:defRPr/>
              </a:pPr>
              <a:t>‹#›</a:t>
            </a:fld>
            <a:endParaRPr lang="en-US" dirty="0"/>
          </a:p>
        </p:txBody>
      </p:sp>
    </p:spTree>
    <p:extLst>
      <p:ext uri="{BB962C8B-B14F-4D97-AF65-F5344CB8AC3E}">
        <p14:creationId xmlns:p14="http://schemas.microsoft.com/office/powerpoint/2010/main" val="3972585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D7C4CE-42EB-4773-81A5-B059ECA26570}" type="slidenum">
              <a:rPr lang="en-US" smtClean="0"/>
              <a:pPr>
                <a:defRPr/>
              </a:pPr>
              <a:t>1</a:t>
            </a:fld>
            <a:endParaRPr lang="en-US" dirty="0"/>
          </a:p>
        </p:txBody>
      </p:sp>
    </p:spTree>
    <p:extLst>
      <p:ext uri="{BB962C8B-B14F-4D97-AF65-F5344CB8AC3E}">
        <p14:creationId xmlns:p14="http://schemas.microsoft.com/office/powerpoint/2010/main" val="347797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C0974F-3F05-4FF4-A259-38FB2922930B}" type="datetime1">
              <a:rPr lang="en-US"/>
              <a:pPr>
                <a:defRPr/>
              </a:pPr>
              <a:t>9/25/2013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A24A95-03BC-4FB6-9C70-399723C79F37}" type="slidenum">
              <a:rPr lang="en-US"/>
              <a:pPr>
                <a:defRPr/>
              </a:pPr>
              <a:t>‹#›</a:t>
            </a:fld>
            <a:endParaRPr lang="en-US" dirty="0"/>
          </a:p>
        </p:txBody>
      </p:sp>
    </p:spTree>
    <p:extLst>
      <p:ext uri="{BB962C8B-B14F-4D97-AF65-F5344CB8AC3E}">
        <p14:creationId xmlns:p14="http://schemas.microsoft.com/office/powerpoint/2010/main" val="230138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E7E45-5A3C-4DB9-A91D-BFC52E3FC3ED}" type="datetime1">
              <a:rPr lang="en-US"/>
              <a:pPr>
                <a:defRPr/>
              </a:pPr>
              <a:t>9/25/2013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B5A0A-F64E-47A1-B808-894E4AA76EBA}" type="slidenum">
              <a:rPr lang="en-US"/>
              <a:pPr>
                <a:defRPr/>
              </a:pPr>
              <a:t>‹#›</a:t>
            </a:fld>
            <a:endParaRPr lang="en-US" dirty="0"/>
          </a:p>
        </p:txBody>
      </p:sp>
    </p:spTree>
    <p:extLst>
      <p:ext uri="{BB962C8B-B14F-4D97-AF65-F5344CB8AC3E}">
        <p14:creationId xmlns:p14="http://schemas.microsoft.com/office/powerpoint/2010/main" val="219754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22D34F-3EBE-45C7-92A0-8F7BB498FC7A}" type="datetime1">
              <a:rPr lang="en-US"/>
              <a:pPr>
                <a:defRPr/>
              </a:pPr>
              <a:t>9/25/2013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01FAC3-A352-425D-9EB6-BB4CFBFE81BC}" type="slidenum">
              <a:rPr lang="en-US"/>
              <a:pPr>
                <a:defRPr/>
              </a:pPr>
              <a:t>‹#›</a:t>
            </a:fld>
            <a:endParaRPr lang="en-US" dirty="0"/>
          </a:p>
        </p:txBody>
      </p:sp>
    </p:spTree>
    <p:extLst>
      <p:ext uri="{BB962C8B-B14F-4D97-AF65-F5344CB8AC3E}">
        <p14:creationId xmlns:p14="http://schemas.microsoft.com/office/powerpoint/2010/main" val="49732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7A4C89-19C6-4DB4-BD87-A94ACAC97A01}" type="datetime1">
              <a:rPr lang="en-US"/>
              <a:pPr>
                <a:defRPr/>
              </a:pPr>
              <a:t>9/25/2013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361B-44C2-4189-95F2-CAC1896C4161}" type="slidenum">
              <a:rPr lang="en-US"/>
              <a:pPr>
                <a:defRPr/>
              </a:pPr>
              <a:t>‹#›</a:t>
            </a:fld>
            <a:endParaRPr lang="en-US" dirty="0"/>
          </a:p>
        </p:txBody>
      </p:sp>
    </p:spTree>
    <p:extLst>
      <p:ext uri="{BB962C8B-B14F-4D97-AF65-F5344CB8AC3E}">
        <p14:creationId xmlns:p14="http://schemas.microsoft.com/office/powerpoint/2010/main" val="225062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17721A-D0B8-4111-9EDD-644130D9C2F6}" type="datetime1">
              <a:rPr lang="en-US"/>
              <a:pPr>
                <a:defRPr/>
              </a:pPr>
              <a:t>9/25/2013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B84DEE-ADE1-45FD-96CD-1428515E9B21}" type="slidenum">
              <a:rPr lang="en-US"/>
              <a:pPr>
                <a:defRPr/>
              </a:pPr>
              <a:t>‹#›</a:t>
            </a:fld>
            <a:endParaRPr lang="en-US" dirty="0"/>
          </a:p>
        </p:txBody>
      </p:sp>
    </p:spTree>
    <p:extLst>
      <p:ext uri="{BB962C8B-B14F-4D97-AF65-F5344CB8AC3E}">
        <p14:creationId xmlns:p14="http://schemas.microsoft.com/office/powerpoint/2010/main" val="362383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5FC4FD-4099-4520-A6A2-2AD33783FBCE}" type="datetime1">
              <a:rPr lang="en-US"/>
              <a:pPr>
                <a:defRPr/>
              </a:pPr>
              <a:t>9/25/2013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8EB820-0999-4C87-87A6-F514ACC33628}" type="slidenum">
              <a:rPr lang="en-US"/>
              <a:pPr>
                <a:defRPr/>
              </a:pPr>
              <a:t>‹#›</a:t>
            </a:fld>
            <a:endParaRPr lang="en-US" dirty="0"/>
          </a:p>
        </p:txBody>
      </p:sp>
    </p:spTree>
    <p:extLst>
      <p:ext uri="{BB962C8B-B14F-4D97-AF65-F5344CB8AC3E}">
        <p14:creationId xmlns:p14="http://schemas.microsoft.com/office/powerpoint/2010/main" val="17174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119CC4-F784-428B-A904-26ECA3EF0B7D}" type="datetime1">
              <a:rPr lang="en-US"/>
              <a:pPr>
                <a:defRPr/>
              </a:pPr>
              <a:t>9/25/2013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4374BF-6946-4148-8280-9B1B67D0381B}" type="slidenum">
              <a:rPr lang="en-US"/>
              <a:pPr>
                <a:defRPr/>
              </a:pPr>
              <a:t>‹#›</a:t>
            </a:fld>
            <a:endParaRPr lang="en-US" dirty="0"/>
          </a:p>
        </p:txBody>
      </p:sp>
    </p:spTree>
    <p:extLst>
      <p:ext uri="{BB962C8B-B14F-4D97-AF65-F5344CB8AC3E}">
        <p14:creationId xmlns:p14="http://schemas.microsoft.com/office/powerpoint/2010/main" val="8083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FDB959-5B52-4CC6-A325-C92774B07ECF}" type="datetime1">
              <a:rPr lang="en-US"/>
              <a:pPr>
                <a:defRPr/>
              </a:pPr>
              <a:t>9/25/2013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FB9591-AD38-424F-8329-D507137A0128}" type="slidenum">
              <a:rPr lang="en-US"/>
              <a:pPr>
                <a:defRPr/>
              </a:pPr>
              <a:t>‹#›</a:t>
            </a:fld>
            <a:endParaRPr lang="en-US" dirty="0"/>
          </a:p>
        </p:txBody>
      </p:sp>
    </p:spTree>
    <p:extLst>
      <p:ext uri="{BB962C8B-B14F-4D97-AF65-F5344CB8AC3E}">
        <p14:creationId xmlns:p14="http://schemas.microsoft.com/office/powerpoint/2010/main" val="352003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F4AEBA-2CEE-4E94-971D-E228F650C600}" type="datetime1">
              <a:rPr lang="en-US"/>
              <a:pPr>
                <a:defRPr/>
              </a:pPr>
              <a:t>9/25/2013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00D2C2-E3F2-4543-8E70-56D057C1416C}" type="slidenum">
              <a:rPr lang="en-US"/>
              <a:pPr>
                <a:defRPr/>
              </a:pPr>
              <a:t>‹#›</a:t>
            </a:fld>
            <a:endParaRPr lang="en-US" dirty="0"/>
          </a:p>
        </p:txBody>
      </p:sp>
    </p:spTree>
    <p:extLst>
      <p:ext uri="{BB962C8B-B14F-4D97-AF65-F5344CB8AC3E}">
        <p14:creationId xmlns:p14="http://schemas.microsoft.com/office/powerpoint/2010/main" val="84060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F2FC95-6EB0-4CCE-BFB4-A9E85EA0BB60}" type="datetime1">
              <a:rPr lang="en-US"/>
              <a:pPr>
                <a:defRPr/>
              </a:pPr>
              <a:t>9/25/2013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20D56B-6633-4C88-8B6D-B9F6EE0DA6E1}" type="slidenum">
              <a:rPr lang="en-US"/>
              <a:pPr>
                <a:defRPr/>
              </a:pPr>
              <a:t>‹#›</a:t>
            </a:fld>
            <a:endParaRPr lang="en-US" dirty="0"/>
          </a:p>
        </p:txBody>
      </p:sp>
    </p:spTree>
    <p:extLst>
      <p:ext uri="{BB962C8B-B14F-4D97-AF65-F5344CB8AC3E}">
        <p14:creationId xmlns:p14="http://schemas.microsoft.com/office/powerpoint/2010/main" val="159006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0CC2AD-F531-410A-A0A5-2D54BFF1745A}" type="datetime1">
              <a:rPr lang="en-US"/>
              <a:pPr>
                <a:defRPr/>
              </a:pPr>
              <a:t>9/25/2013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185EC-F3E6-460C-9F21-A823F2644AA0}" type="slidenum">
              <a:rPr lang="en-US"/>
              <a:pPr>
                <a:defRPr/>
              </a:pPr>
              <a:t>‹#›</a:t>
            </a:fld>
            <a:endParaRPr lang="en-US" dirty="0"/>
          </a:p>
        </p:txBody>
      </p:sp>
    </p:spTree>
    <p:extLst>
      <p:ext uri="{BB962C8B-B14F-4D97-AF65-F5344CB8AC3E}">
        <p14:creationId xmlns:p14="http://schemas.microsoft.com/office/powerpoint/2010/main" val="74473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6F7D57-6C0E-422E-AF4A-9F9EFF980518}" type="datetime1">
              <a:rPr lang="en-US"/>
              <a:pPr>
                <a:defRPr/>
              </a:pPr>
              <a:t>9/25/2013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95D47E-0139-4AB9-AC9C-BDC7303B54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33528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4400" dirty="0">
                <a:latin typeface="Calibri" pitchFamily="34" charset="0"/>
              </a:rPr>
              <a:t>Remote Online Veterinary Record (ROVR)</a:t>
            </a:r>
          </a:p>
          <a:p>
            <a:pPr algn="r" eaLnBrk="1" hangingPunct="1"/>
            <a:r>
              <a:rPr lang="en-US" sz="4400" dirty="0" smtClean="0">
                <a:latin typeface="Calibri" pitchFamily="34" charset="0"/>
              </a:rPr>
              <a:t>Introduction</a:t>
            </a:r>
          </a:p>
          <a:p>
            <a:pPr algn="r" eaLnBrk="1" hangingPunct="1"/>
            <a:endParaRPr lang="en-US" sz="2800" dirty="0" smtClean="0">
              <a:latin typeface="Calibri" pitchFamily="34" charset="0"/>
            </a:endParaRPr>
          </a:p>
        </p:txBody>
      </p:sp>
      <p:sp>
        <p:nvSpPr>
          <p:cNvPr id="2051" name="Subtitle 2"/>
          <p:cNvSpPr txBox="1">
            <a:spLocks/>
          </p:cNvSpPr>
          <p:nvPr/>
        </p:nvSpPr>
        <p:spPr bwMode="auto">
          <a:xfrm>
            <a:off x="685800" y="3611563"/>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Char char="•"/>
            </a:pPr>
            <a:endParaRPr lang="en-US" sz="2500">
              <a:latin typeface="Calibri" pitchFamily="34" charset="0"/>
            </a:endParaRPr>
          </a:p>
        </p:txBody>
      </p:sp>
      <p:pic>
        <p:nvPicPr>
          <p:cNvPr id="20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38"/>
            <a:ext cx="9144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2032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5797826"/>
            <a:ext cx="3505200" cy="369332"/>
          </a:xfrm>
          <a:prstGeom prst="rect">
            <a:avLst/>
          </a:prstGeom>
          <a:noFill/>
        </p:spPr>
        <p:txBody>
          <a:bodyPr wrap="square" rtlCol="0">
            <a:spAutoFit/>
          </a:bodyPr>
          <a:lstStyle/>
          <a:p>
            <a:pPr algn="r"/>
            <a:r>
              <a:rPr lang="en-US" dirty="0" smtClean="0"/>
              <a:t>Updated: 12 September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74638"/>
            <a:ext cx="4724400" cy="1143000"/>
          </a:xfrm>
        </p:spPr>
        <p:txBody>
          <a:bodyPr/>
          <a:lstStyle/>
          <a:p>
            <a:pPr algn="r"/>
            <a:r>
              <a:rPr lang="en-US" b="1" u="sng" dirty="0" smtClean="0">
                <a:solidFill>
                  <a:srgbClr val="0070C0"/>
                </a:solidFill>
              </a:rPr>
              <a:t>Multi Facility</a:t>
            </a:r>
            <a:endParaRPr lang="en-US" b="1" u="sng" dirty="0">
              <a:solidFill>
                <a:srgbClr val="0070C0"/>
              </a:solidFill>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10</a:t>
            </a:fld>
            <a:endParaRPr lang="en-US" dirty="0"/>
          </a:p>
        </p:txBody>
      </p:sp>
      <p:pic>
        <p:nvPicPr>
          <p:cNvPr id="5"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804607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5334000" y="2209800"/>
            <a:ext cx="2286000" cy="838200"/>
          </a:xfrm>
          <a:prstGeom prst="wedgeRoundRectCallout">
            <a:avLst>
              <a:gd name="adj1" fmla="val -88659"/>
              <a:gd name="adj2" fmla="val 32682"/>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Primary location will be at the top or first location</a:t>
            </a:r>
            <a:endParaRPr lang="en-US" dirty="0"/>
          </a:p>
        </p:txBody>
      </p:sp>
      <p:sp>
        <p:nvSpPr>
          <p:cNvPr id="8" name="Rounded Rectangular Callout 7"/>
          <p:cNvSpPr/>
          <p:nvPr/>
        </p:nvSpPr>
        <p:spPr>
          <a:xfrm>
            <a:off x="5334000" y="3200400"/>
            <a:ext cx="2514600" cy="1219200"/>
          </a:xfrm>
          <a:prstGeom prst="wedgeRoundRectCallout">
            <a:avLst>
              <a:gd name="adj1" fmla="val -85655"/>
              <a:gd name="adj2" fmla="val -22283"/>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All secondary locations will be below the primary location</a:t>
            </a:r>
            <a:endParaRPr lang="en-US" dirty="0"/>
          </a:p>
        </p:txBody>
      </p:sp>
      <p:sp>
        <p:nvSpPr>
          <p:cNvPr id="9" name="Right Brace 8"/>
          <p:cNvSpPr/>
          <p:nvPr/>
        </p:nvSpPr>
        <p:spPr>
          <a:xfrm>
            <a:off x="4038600" y="3048000"/>
            <a:ext cx="304800" cy="9906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340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95300" y="2043113"/>
            <a:ext cx="8229600" cy="4052887"/>
          </a:xfrm>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2043113" y="233363"/>
            <a:ext cx="6629400" cy="1143000"/>
          </a:xfrm>
        </p:spPr>
        <p:txBody>
          <a:bodyPr/>
          <a:lstStyle/>
          <a:p>
            <a:pPr algn="r" eaLnBrk="1" hangingPunct="1"/>
            <a:r>
              <a:rPr lang="en-US" b="1" i="1" u="sng" smtClean="0">
                <a:solidFill>
                  <a:srgbClr val="0070C0"/>
                </a:solidFill>
              </a:rPr>
              <a:t>ROVR Home Page</a:t>
            </a:r>
          </a:p>
        </p:txBody>
      </p:sp>
      <p:sp>
        <p:nvSpPr>
          <p:cNvPr id="2" name="Rectangle 1"/>
          <p:cNvSpPr/>
          <p:nvPr/>
        </p:nvSpPr>
        <p:spPr>
          <a:xfrm>
            <a:off x="381000" y="1390650"/>
            <a:ext cx="2286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Left Hand Navigation</a:t>
            </a:r>
          </a:p>
        </p:txBody>
      </p:sp>
      <p:sp>
        <p:nvSpPr>
          <p:cNvPr id="13" name="Rectangle 12"/>
          <p:cNvSpPr/>
          <p:nvPr/>
        </p:nvSpPr>
        <p:spPr>
          <a:xfrm>
            <a:off x="4478338" y="6172200"/>
            <a:ext cx="1905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Appointments</a:t>
            </a:r>
          </a:p>
        </p:txBody>
      </p:sp>
      <p:sp>
        <p:nvSpPr>
          <p:cNvPr id="17" name="Rectangle 16"/>
          <p:cNvSpPr/>
          <p:nvPr/>
        </p:nvSpPr>
        <p:spPr>
          <a:xfrm>
            <a:off x="6242050" y="1376363"/>
            <a:ext cx="1905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Main Menu Bar</a:t>
            </a:r>
          </a:p>
        </p:txBody>
      </p:sp>
      <p:sp>
        <p:nvSpPr>
          <p:cNvPr id="10" name="Rectangle 9"/>
          <p:cNvSpPr/>
          <p:nvPr/>
        </p:nvSpPr>
        <p:spPr>
          <a:xfrm>
            <a:off x="381000" y="2333625"/>
            <a:ext cx="1066800" cy="383857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5715000" y="1981200"/>
            <a:ext cx="2971800" cy="35242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1524000" y="2514600"/>
            <a:ext cx="7162800" cy="1905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1524000" y="4419600"/>
            <a:ext cx="7162800" cy="152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1857375" y="6172200"/>
            <a:ext cx="1905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Task Management</a:t>
            </a:r>
          </a:p>
        </p:txBody>
      </p:sp>
      <p:cxnSp>
        <p:nvCxnSpPr>
          <p:cNvPr id="26" name="Straight Arrow Connector 25"/>
          <p:cNvCxnSpPr>
            <a:stCxn id="13" idx="0"/>
          </p:cNvCxnSpPr>
          <p:nvPr/>
        </p:nvCxnSpPr>
        <p:spPr>
          <a:xfrm flipH="1" flipV="1">
            <a:off x="4876800" y="2667000"/>
            <a:ext cx="554038" cy="3505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21" name="Straight Arrow Connector 5120"/>
          <p:cNvCxnSpPr>
            <a:stCxn id="28" idx="0"/>
          </p:cNvCxnSpPr>
          <p:nvPr/>
        </p:nvCxnSpPr>
        <p:spPr>
          <a:xfrm flipH="1" flipV="1">
            <a:off x="2133600" y="4572000"/>
            <a:ext cx="676275" cy="1600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27" name="Straight Arrow Connector 5126"/>
          <p:cNvCxnSpPr/>
          <p:nvPr/>
        </p:nvCxnSpPr>
        <p:spPr>
          <a:xfrm>
            <a:off x="381000" y="1924050"/>
            <a:ext cx="0" cy="409575"/>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29" name="Elbow Connector 5128"/>
          <p:cNvCxnSpPr>
            <a:stCxn id="17" idx="1"/>
            <a:endCxn id="12" idx="1"/>
          </p:cNvCxnSpPr>
          <p:nvPr/>
        </p:nvCxnSpPr>
        <p:spPr>
          <a:xfrm rot="10800000" flipV="1">
            <a:off x="5715000" y="1643063"/>
            <a:ext cx="527050" cy="514350"/>
          </a:xfrm>
          <a:prstGeom prst="bentConnector3">
            <a:avLst>
              <a:gd name="adj1" fmla="val 143413"/>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33" name="Slide Number Placeholder 5132"/>
          <p:cNvSpPr>
            <a:spLocks noGrp="1"/>
          </p:cNvSpPr>
          <p:nvPr>
            <p:ph type="sldNum" sz="quarter" idx="12"/>
          </p:nvPr>
        </p:nvSpPr>
        <p:spPr/>
        <p:txBody>
          <a:bodyPr/>
          <a:lstStyle/>
          <a:p>
            <a:pPr>
              <a:defRPr/>
            </a:pPr>
            <a:fld id="{32F9675A-F593-4304-A887-20BF75975954}"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57400" y="274638"/>
            <a:ext cx="6629400" cy="1143000"/>
          </a:xfrm>
        </p:spPr>
        <p:txBody>
          <a:bodyPr/>
          <a:lstStyle/>
          <a:p>
            <a:pPr algn="r" eaLnBrk="1" hangingPunct="1"/>
            <a:r>
              <a:rPr lang="en-US" b="1" i="1" u="sng" smtClean="0">
                <a:solidFill>
                  <a:srgbClr val="0070C0"/>
                </a:solidFill>
              </a:rPr>
              <a:t>ROVR Home Page</a:t>
            </a:r>
          </a:p>
        </p:txBody>
      </p:sp>
      <p:sp>
        <p:nvSpPr>
          <p:cNvPr id="3" name="Content Placeholder 2"/>
          <p:cNvSpPr>
            <a:spLocks noGrp="1"/>
          </p:cNvSpPr>
          <p:nvPr>
            <p:ph idx="1"/>
          </p:nvPr>
        </p:nvSpPr>
        <p:spPr>
          <a:xfrm>
            <a:off x="457200" y="1600200"/>
            <a:ext cx="8229600" cy="4800600"/>
          </a:xfrm>
        </p:spPr>
        <p:txBody>
          <a:bodyPr rtlCol="0">
            <a:normAutofit fontScale="77500" lnSpcReduction="20000"/>
          </a:bodyPr>
          <a:lstStyle/>
          <a:p>
            <a:pPr eaLnBrk="1" fontAlgn="auto" hangingPunct="1">
              <a:spcAft>
                <a:spcPts val="0"/>
              </a:spcAft>
              <a:buFont typeface="Arial" pitchFamily="34" charset="0"/>
              <a:buChar char="•"/>
              <a:defRPr/>
            </a:pPr>
            <a:r>
              <a:rPr lang="en-US" sz="2800" b="1" i="1" u="sng" dirty="0" smtClean="0"/>
              <a:t>Appointments</a:t>
            </a:r>
          </a:p>
          <a:p>
            <a:pPr lvl="1" eaLnBrk="1" fontAlgn="auto" hangingPunct="1">
              <a:spcAft>
                <a:spcPts val="0"/>
              </a:spcAft>
              <a:buFont typeface="Arial" pitchFamily="34" charset="0"/>
              <a:buChar char="–"/>
              <a:defRPr/>
            </a:pPr>
            <a:r>
              <a:rPr lang="en-US" sz="2600" dirty="0" smtClean="0"/>
              <a:t>Default view is today’s appointments for the user</a:t>
            </a:r>
          </a:p>
          <a:p>
            <a:pPr lvl="1" eaLnBrk="1" fontAlgn="auto" hangingPunct="1">
              <a:spcAft>
                <a:spcPts val="0"/>
              </a:spcAft>
              <a:buFont typeface="Arial" pitchFamily="34" charset="0"/>
              <a:buChar char="–"/>
              <a:defRPr/>
            </a:pPr>
            <a:r>
              <a:rPr lang="en-US" sz="2600" dirty="0"/>
              <a:t>V</a:t>
            </a:r>
            <a:r>
              <a:rPr lang="en-US" sz="2600" dirty="0" smtClean="0"/>
              <a:t>iew appointment schedule for specific Day, Week or Month</a:t>
            </a:r>
          </a:p>
          <a:p>
            <a:pPr lvl="1" eaLnBrk="1" fontAlgn="auto" hangingPunct="1">
              <a:spcAft>
                <a:spcPts val="0"/>
              </a:spcAft>
              <a:buFont typeface="Arial" pitchFamily="34" charset="0"/>
              <a:buChar char="–"/>
              <a:defRPr/>
            </a:pPr>
            <a:r>
              <a:rPr lang="en-US" sz="2600" dirty="0" smtClean="0"/>
              <a:t>Quick access to eNotes to document patient encounters</a:t>
            </a:r>
          </a:p>
          <a:p>
            <a:pPr eaLnBrk="1" fontAlgn="auto" hangingPunct="1">
              <a:spcAft>
                <a:spcPts val="0"/>
              </a:spcAft>
              <a:buFont typeface="Arial" pitchFamily="34" charset="0"/>
              <a:buChar char="•"/>
              <a:defRPr/>
            </a:pPr>
            <a:r>
              <a:rPr lang="en-US" sz="2800" b="1" i="1" u="sng" dirty="0" smtClean="0"/>
              <a:t>Task Management</a:t>
            </a:r>
          </a:p>
          <a:p>
            <a:pPr lvl="1" eaLnBrk="1" fontAlgn="auto" hangingPunct="1">
              <a:spcAft>
                <a:spcPts val="0"/>
              </a:spcAft>
              <a:buFont typeface="Arial" pitchFamily="34" charset="0"/>
              <a:buChar char="–"/>
              <a:defRPr/>
            </a:pPr>
            <a:r>
              <a:rPr lang="en-US" sz="2600" dirty="0"/>
              <a:t>R</a:t>
            </a:r>
            <a:r>
              <a:rPr lang="en-US" sz="2600" dirty="0" smtClean="0"/>
              <a:t>oute and manage patient specific tasks/orders </a:t>
            </a:r>
          </a:p>
          <a:p>
            <a:pPr lvl="2" eaLnBrk="1" fontAlgn="auto" hangingPunct="1">
              <a:spcAft>
                <a:spcPts val="0"/>
              </a:spcAft>
              <a:buFont typeface="Arial" pitchFamily="34" charset="0"/>
              <a:buChar char="•"/>
              <a:defRPr/>
            </a:pPr>
            <a:r>
              <a:rPr lang="en-US" sz="2300" dirty="0" smtClean="0"/>
              <a:t>Orders</a:t>
            </a:r>
          </a:p>
          <a:p>
            <a:pPr lvl="2" eaLnBrk="1" fontAlgn="auto" hangingPunct="1">
              <a:spcAft>
                <a:spcPts val="0"/>
              </a:spcAft>
              <a:buFont typeface="Arial" pitchFamily="34" charset="0"/>
              <a:buChar char="•"/>
              <a:defRPr/>
            </a:pPr>
            <a:r>
              <a:rPr lang="en-US" sz="2300" dirty="0" smtClean="0"/>
              <a:t>Labs</a:t>
            </a:r>
          </a:p>
          <a:p>
            <a:pPr lvl="2" eaLnBrk="1" fontAlgn="auto" hangingPunct="1">
              <a:spcAft>
                <a:spcPts val="0"/>
              </a:spcAft>
              <a:buFont typeface="Arial" pitchFamily="34" charset="0"/>
              <a:buChar char="•"/>
              <a:defRPr/>
            </a:pPr>
            <a:r>
              <a:rPr lang="en-US" sz="2300" dirty="0" smtClean="0"/>
              <a:t>Rads</a:t>
            </a:r>
          </a:p>
          <a:p>
            <a:pPr lvl="2" eaLnBrk="1" fontAlgn="auto" hangingPunct="1">
              <a:spcAft>
                <a:spcPts val="0"/>
              </a:spcAft>
              <a:buFont typeface="Arial" pitchFamily="34" charset="0"/>
              <a:buChar char="•"/>
              <a:defRPr/>
            </a:pPr>
            <a:r>
              <a:rPr lang="en-US" sz="2300" dirty="0" smtClean="0"/>
              <a:t>Referrals</a:t>
            </a:r>
          </a:p>
          <a:p>
            <a:pPr lvl="2" eaLnBrk="1" fontAlgn="auto" hangingPunct="1">
              <a:spcAft>
                <a:spcPts val="0"/>
              </a:spcAft>
              <a:buFont typeface="Arial" pitchFamily="34" charset="0"/>
              <a:buChar char="•"/>
              <a:defRPr/>
            </a:pPr>
            <a:r>
              <a:rPr lang="en-US" sz="2300" dirty="0" smtClean="0"/>
              <a:t>Procedures</a:t>
            </a:r>
          </a:p>
          <a:p>
            <a:pPr lvl="2" eaLnBrk="1" fontAlgn="auto" hangingPunct="1">
              <a:spcAft>
                <a:spcPts val="0"/>
              </a:spcAft>
              <a:buFont typeface="Arial" pitchFamily="34" charset="0"/>
              <a:buChar char="•"/>
              <a:defRPr/>
            </a:pPr>
            <a:r>
              <a:rPr lang="en-US" sz="2300" dirty="0" smtClean="0"/>
              <a:t>Immunizations</a:t>
            </a:r>
          </a:p>
          <a:p>
            <a:pPr lvl="2" eaLnBrk="1" fontAlgn="auto" hangingPunct="1">
              <a:spcAft>
                <a:spcPts val="0"/>
              </a:spcAft>
              <a:buFont typeface="Arial" pitchFamily="34" charset="0"/>
              <a:buChar char="•"/>
              <a:defRPr/>
            </a:pPr>
            <a:r>
              <a:rPr lang="en-US" sz="2300" dirty="0" smtClean="0"/>
              <a:t>Other</a:t>
            </a:r>
          </a:p>
          <a:p>
            <a:pPr lvl="1" eaLnBrk="1" fontAlgn="auto" hangingPunct="1">
              <a:spcAft>
                <a:spcPts val="0"/>
              </a:spcAft>
              <a:buFont typeface="Arial" pitchFamily="34" charset="0"/>
              <a:buChar char="–"/>
              <a:defRPr/>
            </a:pPr>
            <a:r>
              <a:rPr lang="en-US" sz="2600" dirty="0" smtClean="0"/>
              <a:t>Default view is ‘Assigned open items due within 30 days’ </a:t>
            </a:r>
          </a:p>
          <a:p>
            <a:pPr lvl="1" eaLnBrk="1" fontAlgn="auto" hangingPunct="1">
              <a:spcAft>
                <a:spcPts val="0"/>
              </a:spcAft>
              <a:buFont typeface="Arial" pitchFamily="34" charset="0"/>
              <a:buChar char="–"/>
              <a:defRPr/>
            </a:pPr>
            <a:r>
              <a:rPr lang="en-US" sz="2600" dirty="0" smtClean="0"/>
              <a:t>Tasks/Orders can be managed from Home Page or within a patient chart</a:t>
            </a:r>
          </a:p>
          <a:p>
            <a:pPr lvl="1" eaLnBrk="1" fontAlgn="auto" hangingPunct="1">
              <a:spcAft>
                <a:spcPts val="0"/>
              </a:spcAft>
              <a:buFont typeface="Arial" pitchFamily="34" charset="0"/>
              <a:buChar char="–"/>
              <a:defRPr/>
            </a:pPr>
            <a:endParaRPr lang="en-US" sz="2200" b="1" i="1" u="sng" dirty="0" smtClean="0">
              <a:solidFill>
                <a:srgbClr val="0070C0"/>
              </a:solidFill>
            </a:endParaRPr>
          </a:p>
          <a:p>
            <a:pPr eaLnBrk="1" fontAlgn="auto" hangingPunct="1">
              <a:spcAft>
                <a:spcPts val="0"/>
              </a:spcAft>
              <a:buFont typeface="Arial" pitchFamily="34" charset="0"/>
              <a:buChar char="•"/>
              <a:defRPr/>
            </a:pPr>
            <a:endParaRPr lang="en-US" sz="2600" b="1" i="1" u="sng" dirty="0" smtClean="0">
              <a:solidFill>
                <a:srgbClr val="0070C0"/>
              </a:solidFill>
            </a:endParaRPr>
          </a:p>
        </p:txBody>
      </p:sp>
      <p:pic>
        <p:nvPicPr>
          <p:cNvPr id="12292"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A507EE27-3853-4EDC-83D3-17890C6E41A9}" type="slidenum">
              <a:rPr lang="en-US"/>
              <a:pPr>
                <a:defRPr/>
              </a:pPr>
              <a:t>12</a:t>
            </a:fld>
            <a:endParaRPr lang="en-US" dirty="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74638"/>
            <a:ext cx="6705600" cy="1143000"/>
          </a:xfrm>
        </p:spPr>
        <p:txBody>
          <a:bodyPr/>
          <a:lstStyle/>
          <a:p>
            <a:pPr algn="r" eaLnBrk="1" hangingPunct="1"/>
            <a:r>
              <a:rPr lang="en-US" b="1" i="1" u="sng" smtClean="0">
                <a:solidFill>
                  <a:srgbClr val="0070C0"/>
                </a:solidFill>
              </a:rPr>
              <a:t>Main Menu Bar</a:t>
            </a:r>
          </a:p>
        </p:txBody>
      </p:sp>
      <p:sp>
        <p:nvSpPr>
          <p:cNvPr id="3" name="Content Placeholder 2"/>
          <p:cNvSpPr>
            <a:spLocks noGrp="1"/>
          </p:cNvSpPr>
          <p:nvPr>
            <p:ph idx="1"/>
          </p:nvPr>
        </p:nvSpPr>
        <p:spPr>
          <a:xfrm>
            <a:off x="457200" y="1447800"/>
            <a:ext cx="8382000" cy="4953000"/>
          </a:xfrm>
        </p:spPr>
        <p:txBody>
          <a:bodyPr rtlCol="0">
            <a:normAutofit fontScale="25000" lnSpcReduction="20000"/>
          </a:bodyPr>
          <a:lstStyle/>
          <a:p>
            <a:pPr eaLnBrk="1" fontAlgn="auto" hangingPunct="1">
              <a:spcAft>
                <a:spcPts val="0"/>
              </a:spcAft>
              <a:buFont typeface="Arial" pitchFamily="34" charset="0"/>
              <a:buChar char="•"/>
              <a:defRPr/>
            </a:pPr>
            <a:r>
              <a:rPr lang="en-US" sz="11200" b="1" i="1" u="sng" dirty="0" smtClean="0"/>
              <a:t>Purpose:</a:t>
            </a:r>
            <a:r>
              <a:rPr lang="en-US" sz="11200" b="1" i="1" dirty="0" smtClean="0"/>
              <a:t>  </a:t>
            </a:r>
            <a:r>
              <a:rPr lang="en-US" sz="11200" dirty="0" smtClean="0"/>
              <a:t>Provides quick access to key ROVR functionalities (based on User Roles); it is always accessible</a:t>
            </a:r>
          </a:p>
          <a:p>
            <a:pPr lvl="1" eaLnBrk="1" fontAlgn="auto" hangingPunct="1">
              <a:spcAft>
                <a:spcPts val="0"/>
              </a:spcAft>
              <a:buFont typeface="Calibri" pitchFamily="34" charset="0"/>
              <a:buChar char="–"/>
              <a:defRPr/>
            </a:pPr>
            <a:r>
              <a:rPr lang="en-US" sz="9600" b="1" dirty="0" smtClean="0"/>
              <a:t>Home </a:t>
            </a:r>
            <a:r>
              <a:rPr lang="en-US" sz="9600" dirty="0"/>
              <a:t>– </a:t>
            </a:r>
            <a:r>
              <a:rPr lang="en-US" sz="9600" dirty="0" smtClean="0"/>
              <a:t>Returns user to their home page</a:t>
            </a:r>
            <a:endParaRPr lang="en-US" sz="9600" dirty="0"/>
          </a:p>
          <a:p>
            <a:pPr lvl="1" eaLnBrk="1" fontAlgn="auto" hangingPunct="1">
              <a:spcAft>
                <a:spcPts val="0"/>
              </a:spcAft>
              <a:buFont typeface="Calibri" pitchFamily="34" charset="0"/>
              <a:buChar char="–"/>
              <a:defRPr/>
            </a:pPr>
            <a:r>
              <a:rPr lang="en-US" sz="9600" b="1" dirty="0" smtClean="0"/>
              <a:t>Lookup </a:t>
            </a:r>
            <a:r>
              <a:rPr lang="en-US" sz="9600" b="1" dirty="0"/>
              <a:t>Patient</a:t>
            </a:r>
            <a:r>
              <a:rPr lang="en-US" sz="9600" dirty="0"/>
              <a:t> – </a:t>
            </a:r>
            <a:r>
              <a:rPr lang="en-US" sz="9600" dirty="0" smtClean="0"/>
              <a:t>Look </a:t>
            </a:r>
            <a:r>
              <a:rPr lang="en-US" sz="9600" dirty="0"/>
              <a:t>up </a:t>
            </a:r>
            <a:r>
              <a:rPr lang="en-US" sz="9600" dirty="0" smtClean="0"/>
              <a:t>patient records</a:t>
            </a:r>
          </a:p>
          <a:p>
            <a:pPr lvl="1" eaLnBrk="1" fontAlgn="auto" hangingPunct="1">
              <a:spcAft>
                <a:spcPts val="0"/>
              </a:spcAft>
              <a:buFont typeface="Calibri" pitchFamily="34" charset="0"/>
              <a:buChar char="–"/>
              <a:defRPr/>
            </a:pPr>
            <a:r>
              <a:rPr lang="en-US" sz="9600" b="1" dirty="0" smtClean="0"/>
              <a:t>Scheduler</a:t>
            </a:r>
            <a:r>
              <a:rPr lang="en-US" sz="9600" dirty="0" smtClean="0"/>
              <a:t> – Access the Scheduler screen</a:t>
            </a:r>
          </a:p>
          <a:p>
            <a:pPr lvl="1" eaLnBrk="1" fontAlgn="auto" hangingPunct="1">
              <a:spcAft>
                <a:spcPts val="0"/>
              </a:spcAft>
              <a:buFont typeface="Calibri" pitchFamily="34" charset="0"/>
              <a:buChar char="–"/>
              <a:defRPr/>
            </a:pPr>
            <a:r>
              <a:rPr lang="en-US" sz="9600" b="1" dirty="0" smtClean="0"/>
              <a:t>Daily Activity </a:t>
            </a:r>
            <a:r>
              <a:rPr lang="en-US" sz="9600" dirty="0" smtClean="0"/>
              <a:t>– Access the Daily Activity screen</a:t>
            </a:r>
            <a:endParaRPr lang="en-US" sz="9600" dirty="0"/>
          </a:p>
          <a:p>
            <a:pPr lvl="1" eaLnBrk="1" fontAlgn="auto" hangingPunct="1">
              <a:spcAft>
                <a:spcPts val="0"/>
              </a:spcAft>
              <a:buFont typeface="Calibri" pitchFamily="34" charset="0"/>
              <a:buChar char="–"/>
              <a:defRPr/>
            </a:pPr>
            <a:r>
              <a:rPr lang="en-US" sz="9600" b="1" dirty="0"/>
              <a:t>My Appts </a:t>
            </a:r>
            <a:r>
              <a:rPr lang="en-US" sz="9600" dirty="0"/>
              <a:t>– </a:t>
            </a:r>
            <a:r>
              <a:rPr lang="en-US" sz="9600" dirty="0" smtClean="0"/>
              <a:t>Displays the user’s appointments</a:t>
            </a:r>
            <a:endParaRPr lang="en-US" sz="9600" dirty="0"/>
          </a:p>
          <a:p>
            <a:pPr lvl="1" eaLnBrk="1" fontAlgn="auto" hangingPunct="1">
              <a:spcAft>
                <a:spcPts val="0"/>
              </a:spcAft>
              <a:buFont typeface="Calibri" pitchFamily="34" charset="0"/>
              <a:buChar char="–"/>
              <a:defRPr/>
            </a:pPr>
            <a:r>
              <a:rPr lang="en-US" sz="9600" b="1" dirty="0"/>
              <a:t>My Patients -</a:t>
            </a:r>
            <a:r>
              <a:rPr lang="en-US" sz="9600" dirty="0"/>
              <a:t> </a:t>
            </a:r>
            <a:r>
              <a:rPr lang="en-US" sz="9600" dirty="0" smtClean="0"/>
              <a:t>Allows users to </a:t>
            </a:r>
            <a:r>
              <a:rPr lang="en-US" sz="9600" dirty="0"/>
              <a:t>create, view, and manage </a:t>
            </a:r>
            <a:r>
              <a:rPr lang="en-US" sz="9600" dirty="0" smtClean="0"/>
              <a:t>Patient lists and Registries </a:t>
            </a:r>
            <a:r>
              <a:rPr lang="en-US" sz="9600" dirty="0"/>
              <a:t>such as the </a:t>
            </a:r>
            <a:r>
              <a:rPr lang="en-US" sz="9600" dirty="0" smtClean="0"/>
              <a:t>WDMS Registry  </a:t>
            </a:r>
          </a:p>
          <a:p>
            <a:pPr lvl="1" eaLnBrk="1" fontAlgn="auto" hangingPunct="1">
              <a:spcAft>
                <a:spcPts val="0"/>
              </a:spcAft>
              <a:buFont typeface="Calibri" pitchFamily="34" charset="0"/>
              <a:buChar char="–"/>
              <a:defRPr/>
            </a:pPr>
            <a:r>
              <a:rPr lang="en-US" sz="9600" b="1" dirty="0" smtClean="0"/>
              <a:t>Lock</a:t>
            </a:r>
            <a:r>
              <a:rPr lang="en-US" sz="9600" dirty="0" smtClean="0"/>
              <a:t> – Allows the user to lock their session </a:t>
            </a:r>
            <a:endParaRPr lang="en-US" sz="9600" dirty="0"/>
          </a:p>
          <a:p>
            <a:pPr lvl="1" eaLnBrk="1" fontAlgn="auto" hangingPunct="1">
              <a:spcAft>
                <a:spcPts val="0"/>
              </a:spcAft>
              <a:buFont typeface="Calibri" pitchFamily="34" charset="0"/>
              <a:buChar char="–"/>
              <a:defRPr/>
            </a:pPr>
            <a:r>
              <a:rPr lang="en-US" sz="9600" b="1" dirty="0"/>
              <a:t>Log Off </a:t>
            </a:r>
            <a:r>
              <a:rPr lang="en-US" sz="9600" dirty="0"/>
              <a:t>– </a:t>
            </a:r>
            <a:r>
              <a:rPr lang="en-US" sz="9600" dirty="0" smtClean="0"/>
              <a:t>Allows the user to safely and securely sign </a:t>
            </a:r>
            <a:r>
              <a:rPr lang="en-US" sz="9600" dirty="0"/>
              <a:t>out of the </a:t>
            </a:r>
            <a:r>
              <a:rPr lang="en-US" sz="9600" dirty="0" smtClean="0"/>
              <a:t>application</a:t>
            </a:r>
            <a:endParaRPr lang="en-US" sz="9600" dirty="0"/>
          </a:p>
        </p:txBody>
      </p:sp>
      <p:pic>
        <p:nvPicPr>
          <p:cNvPr id="13316"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61FC97-B632-48CE-B253-D2354FA362FD}" type="slidenum">
              <a:rPr lang="en-US"/>
              <a:pPr>
                <a:defRPr/>
              </a:pPr>
              <a:t>13</a:t>
            </a:fld>
            <a:endParaRPr lang="en-US"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274638"/>
            <a:ext cx="6629400" cy="1143000"/>
          </a:xfrm>
        </p:spPr>
        <p:txBody>
          <a:bodyPr/>
          <a:lstStyle/>
          <a:p>
            <a:pPr algn="r" eaLnBrk="1" hangingPunct="1"/>
            <a:r>
              <a:rPr lang="en-US" b="1" i="1" u="sng" smtClean="0">
                <a:solidFill>
                  <a:srgbClr val="0070C0"/>
                </a:solidFill>
              </a:rPr>
              <a:t>Left Hand Navigation</a:t>
            </a:r>
          </a:p>
        </p:txBody>
      </p:sp>
      <p:sp>
        <p:nvSpPr>
          <p:cNvPr id="14339" name="Content Placeholder 2"/>
          <p:cNvSpPr>
            <a:spLocks noGrp="1"/>
          </p:cNvSpPr>
          <p:nvPr>
            <p:ph idx="1"/>
          </p:nvPr>
        </p:nvSpPr>
        <p:spPr>
          <a:xfrm>
            <a:off x="457200" y="1295400"/>
            <a:ext cx="8229600" cy="5029200"/>
          </a:xfrm>
        </p:spPr>
        <p:txBody>
          <a:bodyPr/>
          <a:lstStyle/>
          <a:p>
            <a:pPr eaLnBrk="1" hangingPunct="1"/>
            <a:r>
              <a:rPr lang="en-US" sz="2800" b="1" i="1" u="sng" dirty="0" smtClean="0"/>
              <a:t>Purpose: </a:t>
            </a:r>
            <a:r>
              <a:rPr lang="en-US" sz="2800" dirty="0" smtClean="0"/>
              <a:t>To provide access to ROVR functionality based on User Roles and Permissions</a:t>
            </a:r>
          </a:p>
          <a:p>
            <a:pPr lvl="1" eaLnBrk="1" hangingPunct="1">
              <a:buFont typeface="Calibri" pitchFamily="34" charset="0"/>
              <a:buChar char="–"/>
            </a:pPr>
            <a:r>
              <a:rPr lang="en-US" sz="2400" dirty="0" smtClean="0"/>
              <a:t>Displays the links used to access various features/modules</a:t>
            </a:r>
          </a:p>
          <a:p>
            <a:pPr lvl="2" eaLnBrk="1" hangingPunct="1">
              <a:buFont typeface="Calibri" pitchFamily="34" charset="0"/>
              <a:buChar char="–"/>
            </a:pPr>
            <a:r>
              <a:rPr lang="en-US" sz="2000" dirty="0" smtClean="0"/>
              <a:t>Each user’s Left Hand Navigation options are driven by their assigned “User Roles”</a:t>
            </a:r>
          </a:p>
          <a:p>
            <a:pPr lvl="3" eaLnBrk="1" hangingPunct="1">
              <a:buFont typeface="Calibri" pitchFamily="34" charset="0"/>
              <a:buChar char="–"/>
            </a:pPr>
            <a:r>
              <a:rPr lang="en-US" sz="1600" dirty="0" smtClean="0"/>
              <a:t>User Roles are primarily tied to VTF staff position (Vet, Vet Tech, Front Desk, Front Desk Mgr)  </a:t>
            </a:r>
          </a:p>
          <a:p>
            <a:pPr lvl="1" eaLnBrk="1" hangingPunct="1">
              <a:buFont typeface="Calibri" pitchFamily="34" charset="0"/>
              <a:buChar char="–"/>
            </a:pPr>
            <a:r>
              <a:rPr lang="en-US" sz="2400" dirty="0" smtClean="0"/>
              <a:t>Two views exist depending on if a patient chart is selected</a:t>
            </a:r>
          </a:p>
          <a:p>
            <a:pPr lvl="2" eaLnBrk="1" hangingPunct="1">
              <a:buFont typeface="Calibri" pitchFamily="34" charset="0"/>
              <a:buChar char="–"/>
            </a:pPr>
            <a:r>
              <a:rPr lang="en-US" sz="2000" dirty="0" smtClean="0"/>
              <a:t>When a patient chart is selected, the links provide access to patient centric features/modules</a:t>
            </a:r>
          </a:p>
          <a:p>
            <a:pPr lvl="2" eaLnBrk="1" hangingPunct="1">
              <a:buFont typeface="Calibri" pitchFamily="34" charset="0"/>
              <a:buChar char="–"/>
            </a:pPr>
            <a:r>
              <a:rPr lang="en-US" sz="2000" dirty="0" smtClean="0"/>
              <a:t>When a patient chart is not yet selected, the links provide access to primarily administrative functions (non-patient specific) under headings for Provider Tools, Reports, and Admin.</a:t>
            </a:r>
          </a:p>
          <a:p>
            <a:pPr lvl="2" eaLnBrk="1" hangingPunct="1">
              <a:buFont typeface="Calibri" pitchFamily="34" charset="0"/>
              <a:buChar char="–"/>
            </a:pPr>
            <a:r>
              <a:rPr lang="en-US" sz="2000" dirty="0" smtClean="0"/>
              <a:t>Under both views, a user can access various blank forms/health </a:t>
            </a:r>
            <a:r>
              <a:rPr lang="en-US" sz="2000" dirty="0" err="1" smtClean="0"/>
              <a:t>certs</a:t>
            </a:r>
            <a:r>
              <a:rPr lang="en-US" sz="2000" dirty="0" smtClean="0"/>
              <a:t>, guidelines, regulations and other authorized web sites.</a:t>
            </a:r>
          </a:p>
          <a:p>
            <a:pPr lvl="2" eaLnBrk="1" hangingPunct="1">
              <a:buFont typeface="Calibri" pitchFamily="34" charset="0"/>
              <a:buChar char="–"/>
            </a:pPr>
            <a:endParaRPr lang="en-US" sz="2000" dirty="0" smtClean="0"/>
          </a:p>
        </p:txBody>
      </p:sp>
      <p:pic>
        <p:nvPicPr>
          <p:cNvPr id="14340"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A7BF2FDE-E359-4A3B-B494-3804989D9386}" type="slidenum">
              <a:rPr lang="en-US"/>
              <a:pPr>
                <a:defRPr/>
              </a:pPr>
              <a:t>14</a:t>
            </a:fld>
            <a:endParaRPr lang="en-US" dirty="0"/>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1885950"/>
            <a:ext cx="8677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2514600" y="274638"/>
            <a:ext cx="6172200" cy="1143000"/>
          </a:xfrm>
        </p:spPr>
        <p:txBody>
          <a:bodyPr/>
          <a:lstStyle/>
          <a:p>
            <a:pPr algn="r" eaLnBrk="1" hangingPunct="1"/>
            <a:r>
              <a:rPr lang="en-US" b="1" i="1" u="sng" smtClean="0">
                <a:solidFill>
                  <a:srgbClr val="0070C0"/>
                </a:solidFill>
              </a:rPr>
              <a:t>Lookup Patient Screen</a:t>
            </a:r>
          </a:p>
        </p:txBody>
      </p:sp>
      <p:pic>
        <p:nvPicPr>
          <p:cNvPr id="15364" name="Picture 4" descr="ROV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Callout 1 10"/>
          <p:cNvSpPr/>
          <p:nvPr/>
        </p:nvSpPr>
        <p:spPr>
          <a:xfrm>
            <a:off x="209550" y="2411413"/>
            <a:ext cx="2209800" cy="1752600"/>
          </a:xfrm>
          <a:prstGeom prst="borderCallout1">
            <a:avLst>
              <a:gd name="adj1" fmla="val 99844"/>
              <a:gd name="adj2" fmla="val 50519"/>
              <a:gd name="adj3" fmla="val 172969"/>
              <a:gd name="adj4" fmla="val 33778"/>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dirty="0"/>
              <a:t>Select a Patient’s Name to open the patient chart; system displays the Patient Summary screen (see next slide)</a:t>
            </a:r>
          </a:p>
        </p:txBody>
      </p:sp>
      <p:sp>
        <p:nvSpPr>
          <p:cNvPr id="3" name="Slide Number Placeholder 2"/>
          <p:cNvSpPr>
            <a:spLocks noGrp="1"/>
          </p:cNvSpPr>
          <p:nvPr>
            <p:ph type="sldNum" sz="quarter" idx="12"/>
          </p:nvPr>
        </p:nvSpPr>
        <p:spPr/>
        <p:txBody>
          <a:bodyPr/>
          <a:lstStyle/>
          <a:p>
            <a:pPr>
              <a:defRPr/>
            </a:pPr>
            <a:fld id="{F3D91A18-9CFA-456C-987E-A2FC5C99A9AB}" type="slidenum">
              <a:rPr lang="en-US"/>
              <a:pPr>
                <a:defRPr/>
              </a:pPr>
              <a:t>15</a:t>
            </a:fld>
            <a:endParaRPr lang="en-US" dirty="0"/>
          </a:p>
        </p:txBody>
      </p:sp>
      <p:sp>
        <p:nvSpPr>
          <p:cNvPr id="15367" name="TextBox 11"/>
          <p:cNvSpPr txBox="1">
            <a:spLocks noChangeArrowheads="1"/>
          </p:cNvSpPr>
          <p:nvPr/>
        </p:nvSpPr>
        <p:spPr bwMode="auto">
          <a:xfrm>
            <a:off x="7010400" y="2133600"/>
            <a:ext cx="1828800" cy="2308225"/>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latin typeface="Calibri" pitchFamily="34" charset="0"/>
              </a:rPr>
              <a:t>Provides several ways to search for a patient including </a:t>
            </a:r>
            <a:r>
              <a:rPr lang="en-US" dirty="0" smtClean="0">
                <a:latin typeface="Calibri" pitchFamily="34" charset="0"/>
              </a:rPr>
              <a:t>Patient Name</a:t>
            </a:r>
            <a:r>
              <a:rPr lang="en-US" dirty="0">
                <a:latin typeface="Calibri" pitchFamily="34" charset="0"/>
              </a:rPr>
              <a:t>, </a:t>
            </a:r>
            <a:r>
              <a:rPr lang="en-US" dirty="0" smtClean="0">
                <a:latin typeface="Calibri" pitchFamily="34" charset="0"/>
              </a:rPr>
              <a:t>Owner Name</a:t>
            </a:r>
            <a:r>
              <a:rPr lang="en-US" dirty="0">
                <a:latin typeface="Calibri" pitchFamily="34" charset="0"/>
              </a:rPr>
              <a:t>, </a:t>
            </a:r>
            <a:r>
              <a:rPr lang="en-US" dirty="0" smtClean="0">
                <a:latin typeface="Calibri" pitchFamily="34" charset="0"/>
              </a:rPr>
              <a:t>Owner Account Number</a:t>
            </a:r>
            <a:r>
              <a:rPr lang="en-US" dirty="0">
                <a:latin typeface="Calibri" pitchFamily="34" charset="0"/>
              </a:rPr>
              <a:t>, </a:t>
            </a:r>
            <a:r>
              <a:rPr lang="en-US" dirty="0" smtClean="0">
                <a:latin typeface="Calibri" pitchFamily="34" charset="0"/>
              </a:rPr>
              <a:t>or </a:t>
            </a:r>
            <a:r>
              <a:rPr lang="en-US" dirty="0">
                <a:latin typeface="Calibri" pitchFamily="34" charset="0"/>
              </a:rPr>
              <a:t>Tattoo.</a:t>
            </a:r>
          </a:p>
        </p:txBody>
      </p:sp>
      <p:sp>
        <p:nvSpPr>
          <p:cNvPr id="13" name="Right Brace 12"/>
          <p:cNvSpPr/>
          <p:nvPr/>
        </p:nvSpPr>
        <p:spPr>
          <a:xfrm>
            <a:off x="6629400" y="2438400"/>
            <a:ext cx="228600" cy="19812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43200" y="274638"/>
            <a:ext cx="5943600" cy="1143000"/>
          </a:xfrm>
        </p:spPr>
        <p:txBody>
          <a:bodyPr/>
          <a:lstStyle/>
          <a:p>
            <a:pPr algn="r" eaLnBrk="1" hangingPunct="1"/>
            <a:r>
              <a:rPr lang="en-US" b="1" i="1" u="sng" smtClean="0">
                <a:solidFill>
                  <a:srgbClr val="0070C0"/>
                </a:solidFill>
              </a:rPr>
              <a:t>Patient Summary Screen</a:t>
            </a:r>
          </a:p>
        </p:txBody>
      </p:sp>
      <p:pic>
        <p:nvPicPr>
          <p:cNvPr id="16387"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0225" y="1722438"/>
            <a:ext cx="8083550" cy="4525962"/>
          </a:xfrm>
        </p:spPr>
      </p:pic>
      <p:sp>
        <p:nvSpPr>
          <p:cNvPr id="3" name="Slide Number Placeholder 2"/>
          <p:cNvSpPr>
            <a:spLocks noGrp="1"/>
          </p:cNvSpPr>
          <p:nvPr>
            <p:ph type="sldNum" sz="quarter" idx="12"/>
          </p:nvPr>
        </p:nvSpPr>
        <p:spPr/>
        <p:txBody>
          <a:bodyPr/>
          <a:lstStyle/>
          <a:p>
            <a:pPr>
              <a:defRPr/>
            </a:pPr>
            <a:fld id="{4BF71D70-C36B-4682-BC25-57675296C62F}" type="slidenum">
              <a:rPr lang="en-US"/>
              <a:pPr>
                <a:defRPr/>
              </a:pPr>
              <a:t>16</a:t>
            </a:fld>
            <a:endParaRPr lang="en-US" dirty="0"/>
          </a:p>
        </p:txBody>
      </p:sp>
      <p:sp>
        <p:nvSpPr>
          <p:cNvPr id="16390" name="TextBox 6"/>
          <p:cNvSpPr txBox="1">
            <a:spLocks noChangeArrowheads="1"/>
          </p:cNvSpPr>
          <p:nvPr/>
        </p:nvSpPr>
        <p:spPr bwMode="auto">
          <a:xfrm>
            <a:off x="6172200" y="3200400"/>
            <a:ext cx="2362200" cy="120015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Main patient demographic area; always accessible when in a patient chart</a:t>
            </a:r>
          </a:p>
        </p:txBody>
      </p:sp>
      <p:cxnSp>
        <p:nvCxnSpPr>
          <p:cNvPr id="12" name="Straight Arrow Connector 11"/>
          <p:cNvCxnSpPr/>
          <p:nvPr/>
        </p:nvCxnSpPr>
        <p:spPr>
          <a:xfrm flipH="1" flipV="1">
            <a:off x="1066800" y="4800600"/>
            <a:ext cx="838200" cy="107791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13"/>
          <p:cNvSpPr txBox="1">
            <a:spLocks noChangeArrowheads="1"/>
          </p:cNvSpPr>
          <p:nvPr/>
        </p:nvSpPr>
        <p:spPr bwMode="auto">
          <a:xfrm>
            <a:off x="1828800" y="5878513"/>
            <a:ext cx="3429000" cy="369887"/>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atin typeface="Calibri" pitchFamily="34" charset="0"/>
              </a:rPr>
              <a:t>Patient-centric navigation links</a:t>
            </a:r>
          </a:p>
        </p:txBody>
      </p:sp>
      <p:cxnSp>
        <p:nvCxnSpPr>
          <p:cNvPr id="18" name="Straight Arrow Connector 17"/>
          <p:cNvCxnSpPr/>
          <p:nvPr/>
        </p:nvCxnSpPr>
        <p:spPr>
          <a:xfrm flipH="1" flipV="1">
            <a:off x="5715000" y="2286000"/>
            <a:ext cx="762000" cy="9144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09800" y="274638"/>
            <a:ext cx="6477000" cy="1143000"/>
          </a:xfrm>
        </p:spPr>
        <p:txBody>
          <a:bodyPr/>
          <a:lstStyle/>
          <a:p>
            <a:pPr algn="r" eaLnBrk="1" hangingPunct="1"/>
            <a:r>
              <a:rPr lang="en-US" b="1" i="1" u="sng" smtClean="0">
                <a:solidFill>
                  <a:srgbClr val="0070C0"/>
                </a:solidFill>
              </a:rPr>
              <a:t>Patient Summary Screen</a:t>
            </a:r>
          </a:p>
        </p:txBody>
      </p:sp>
      <p:sp>
        <p:nvSpPr>
          <p:cNvPr id="3" name="Content Placeholder 2"/>
          <p:cNvSpPr>
            <a:spLocks noGrp="1"/>
          </p:cNvSpPr>
          <p:nvPr>
            <p:ph idx="1"/>
          </p:nvPr>
        </p:nvSpPr>
        <p:spPr>
          <a:xfrm>
            <a:off x="457200" y="1447800"/>
            <a:ext cx="8229600" cy="4953000"/>
          </a:xfrm>
        </p:spPr>
        <p:txBody>
          <a:bodyPr rtlCol="0">
            <a:noAutofit/>
          </a:bodyPr>
          <a:lstStyle/>
          <a:p>
            <a:pPr eaLnBrk="1" fontAlgn="auto" hangingPunct="1">
              <a:spcAft>
                <a:spcPts val="0"/>
              </a:spcAft>
              <a:buFont typeface="Arial" pitchFamily="34" charset="0"/>
              <a:buChar char="•"/>
              <a:defRPr/>
            </a:pPr>
            <a:r>
              <a:rPr lang="en-US" sz="2800" dirty="0" smtClean="0"/>
              <a:t>Provides </a:t>
            </a:r>
            <a:r>
              <a:rPr lang="en-US" sz="2800" dirty="0"/>
              <a:t>a quick look at the patient’s allergies </a:t>
            </a:r>
            <a:r>
              <a:rPr lang="en-US" sz="2800" dirty="0" smtClean="0"/>
              <a:t>as </a:t>
            </a:r>
            <a:r>
              <a:rPr lang="en-US" sz="2800" dirty="0"/>
              <a:t>well as </a:t>
            </a:r>
            <a:r>
              <a:rPr lang="en-US" sz="2800" dirty="0" smtClean="0"/>
              <a:t>“summary” items for </a:t>
            </a:r>
            <a:r>
              <a:rPr lang="en-US" sz="2800" dirty="0"/>
              <a:t>the patient:  </a:t>
            </a:r>
            <a:endParaRPr lang="en-US" sz="2800" dirty="0" smtClean="0"/>
          </a:p>
          <a:p>
            <a:pPr lvl="1" eaLnBrk="1" fontAlgn="auto" hangingPunct="1">
              <a:spcAft>
                <a:spcPts val="0"/>
              </a:spcAft>
              <a:buFont typeface="Arial" pitchFamily="34" charset="0"/>
              <a:buChar char="–"/>
              <a:defRPr/>
            </a:pPr>
            <a:r>
              <a:rPr lang="en-US" sz="2000" dirty="0" smtClean="0"/>
              <a:t>Appointments</a:t>
            </a:r>
          </a:p>
          <a:p>
            <a:pPr lvl="1" eaLnBrk="1" fontAlgn="auto" hangingPunct="1">
              <a:spcAft>
                <a:spcPts val="0"/>
              </a:spcAft>
              <a:buFont typeface="Arial" pitchFamily="34" charset="0"/>
              <a:buChar char="–"/>
              <a:defRPr/>
            </a:pPr>
            <a:r>
              <a:rPr lang="en-US" sz="2000" dirty="0" smtClean="0"/>
              <a:t>Medications</a:t>
            </a:r>
          </a:p>
          <a:p>
            <a:pPr lvl="1" eaLnBrk="1" fontAlgn="auto" hangingPunct="1">
              <a:spcAft>
                <a:spcPts val="0"/>
              </a:spcAft>
              <a:buFont typeface="Arial" pitchFamily="34" charset="0"/>
              <a:buChar char="–"/>
              <a:defRPr/>
            </a:pPr>
            <a:r>
              <a:rPr lang="en-US" sz="2000" dirty="0" smtClean="0"/>
              <a:t>Hospitalizations </a:t>
            </a:r>
          </a:p>
          <a:p>
            <a:pPr lvl="1" eaLnBrk="1" fontAlgn="auto" hangingPunct="1">
              <a:spcAft>
                <a:spcPts val="0"/>
              </a:spcAft>
              <a:buFont typeface="Arial" pitchFamily="34" charset="0"/>
              <a:buChar char="–"/>
              <a:defRPr/>
            </a:pPr>
            <a:r>
              <a:rPr lang="en-US" sz="2000" dirty="0" smtClean="0"/>
              <a:t>Problems List</a:t>
            </a:r>
          </a:p>
          <a:p>
            <a:pPr lvl="1" eaLnBrk="1" fontAlgn="auto" hangingPunct="1">
              <a:spcAft>
                <a:spcPts val="0"/>
              </a:spcAft>
              <a:buFont typeface="Arial" pitchFamily="34" charset="0"/>
              <a:buChar char="–"/>
              <a:defRPr/>
            </a:pPr>
            <a:r>
              <a:rPr lang="en-US" sz="2000" dirty="0" smtClean="0"/>
              <a:t>Surgeries/Significant Interventions</a:t>
            </a:r>
          </a:p>
          <a:p>
            <a:pPr eaLnBrk="1" fontAlgn="auto" hangingPunct="1">
              <a:spcAft>
                <a:spcPts val="0"/>
              </a:spcAft>
              <a:buFont typeface="Arial" pitchFamily="34" charset="0"/>
              <a:buChar char="•"/>
              <a:defRPr/>
            </a:pPr>
            <a:r>
              <a:rPr lang="en-US" sz="2800" dirty="0" smtClean="0"/>
              <a:t>If </a:t>
            </a:r>
            <a:r>
              <a:rPr lang="en-US" sz="2800" dirty="0"/>
              <a:t>there are more than six entries in </a:t>
            </a:r>
            <a:r>
              <a:rPr lang="en-US" sz="2800" dirty="0" smtClean="0"/>
              <a:t>these sections </a:t>
            </a:r>
            <a:r>
              <a:rPr lang="en-US" sz="2800" dirty="0"/>
              <a:t>you will see a “More” </a:t>
            </a:r>
            <a:r>
              <a:rPr lang="en-US" sz="2800" dirty="0" smtClean="0"/>
              <a:t>link.  </a:t>
            </a:r>
            <a:r>
              <a:rPr lang="en-US" sz="2800" dirty="0"/>
              <a:t>Clicking the “More” link or clicking the section name  (ex. “Medications”) will take </a:t>
            </a:r>
            <a:r>
              <a:rPr lang="en-US" sz="2800" dirty="0" smtClean="0"/>
              <a:t>users to </a:t>
            </a:r>
            <a:r>
              <a:rPr lang="en-US" sz="2800" dirty="0"/>
              <a:t>an expanded view </a:t>
            </a:r>
            <a:r>
              <a:rPr lang="en-US" sz="2800" dirty="0" smtClean="0"/>
              <a:t>for that </a:t>
            </a:r>
            <a:r>
              <a:rPr lang="en-US" sz="2800" dirty="0"/>
              <a:t>section. </a:t>
            </a:r>
            <a:endParaRPr lang="en-US" sz="2800" dirty="0" smtClean="0"/>
          </a:p>
          <a:p>
            <a:pPr eaLnBrk="1" fontAlgn="auto" hangingPunct="1">
              <a:spcAft>
                <a:spcPts val="0"/>
              </a:spcAft>
              <a:buFont typeface="Arial" pitchFamily="34" charset="0"/>
              <a:buChar char="•"/>
              <a:defRPr/>
            </a:pPr>
            <a:r>
              <a:rPr lang="en-US" sz="2800" dirty="0" smtClean="0"/>
              <a:t>General Chart Information is also displayed</a:t>
            </a:r>
          </a:p>
        </p:txBody>
      </p:sp>
      <p:pic>
        <p:nvPicPr>
          <p:cNvPr id="17412"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5A286D30-73B5-4C11-A097-F904F34505F1}" type="slidenum">
              <a:rPr lang="en-US"/>
              <a:pPr>
                <a:defRPr/>
              </a:pPr>
              <a:t>17</a:t>
            </a:fld>
            <a:endParaRPr lang="en-US" dirty="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743200" y="274638"/>
            <a:ext cx="5943600" cy="1143000"/>
          </a:xfrm>
        </p:spPr>
        <p:txBody>
          <a:bodyPr/>
          <a:lstStyle/>
          <a:p>
            <a:pPr algn="r" eaLnBrk="1" hangingPunct="1"/>
            <a:r>
              <a:rPr lang="en-US" b="1" i="1" u="sng" smtClean="0">
                <a:solidFill>
                  <a:srgbClr val="0070C0"/>
                </a:solidFill>
              </a:rPr>
              <a:t>Prevention Screen</a:t>
            </a:r>
          </a:p>
        </p:txBody>
      </p:sp>
      <p:pic>
        <p:nvPicPr>
          <p:cNvPr id="18435"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11C2E79-875B-41CA-8AF0-809250D03406}" type="slidenum">
              <a:rPr lang="en-US"/>
              <a:pPr>
                <a:defRPr/>
              </a:pPr>
              <a:t>18</a:t>
            </a:fld>
            <a:endParaRPr lang="en-US" dirty="0"/>
          </a:p>
        </p:txBody>
      </p:sp>
      <p:pic>
        <p:nvPicPr>
          <p:cNvPr id="18437"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rcRect b="8253"/>
          <a:stretch>
            <a:fillRect/>
          </a:stretch>
        </p:blipFill>
        <p:spPr>
          <a:xfrm>
            <a:off x="622300" y="1965325"/>
            <a:ext cx="7683500" cy="4664075"/>
          </a:xfrm>
        </p:spPr>
      </p:pic>
      <p:sp>
        <p:nvSpPr>
          <p:cNvPr id="18438" name="TextBox 11"/>
          <p:cNvSpPr txBox="1">
            <a:spLocks noChangeArrowheads="1"/>
          </p:cNvSpPr>
          <p:nvPr/>
        </p:nvSpPr>
        <p:spPr bwMode="auto">
          <a:xfrm>
            <a:off x="528638" y="1219200"/>
            <a:ext cx="807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200" dirty="0">
                <a:latin typeface="Calibri" pitchFamily="34" charset="0"/>
              </a:rPr>
              <a:t>Prevention screen for a GOA patient with Special Handling Instructions indicated next to Patient Name in demographic area</a:t>
            </a:r>
          </a:p>
        </p:txBody>
      </p:sp>
      <p:cxnSp>
        <p:nvCxnSpPr>
          <p:cNvPr id="8" name="Straight Arrow Connector 7"/>
          <p:cNvCxnSpPr/>
          <p:nvPr/>
        </p:nvCxnSpPr>
        <p:spPr>
          <a:xfrm>
            <a:off x="2209800" y="1905000"/>
            <a:ext cx="457200" cy="152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19400" y="274638"/>
            <a:ext cx="5867400" cy="1143000"/>
          </a:xfrm>
        </p:spPr>
        <p:txBody>
          <a:bodyPr/>
          <a:lstStyle/>
          <a:p>
            <a:pPr algn="r" eaLnBrk="1" hangingPunct="1"/>
            <a:r>
              <a:rPr lang="en-US" b="1" i="1" u="sng" smtClean="0">
                <a:solidFill>
                  <a:srgbClr val="0070C0"/>
                </a:solidFill>
              </a:rPr>
              <a:t>Patient Registries</a:t>
            </a:r>
            <a:endParaRPr lang="en-US" smtClean="0"/>
          </a:p>
        </p:txBody>
      </p:sp>
      <p:sp>
        <p:nvSpPr>
          <p:cNvPr id="19459" name="Content Placeholder 2"/>
          <p:cNvSpPr>
            <a:spLocks noGrp="1"/>
          </p:cNvSpPr>
          <p:nvPr>
            <p:ph idx="1"/>
          </p:nvPr>
        </p:nvSpPr>
        <p:spPr>
          <a:xfrm>
            <a:off x="457200" y="1600200"/>
            <a:ext cx="8229600" cy="5105400"/>
          </a:xfrm>
        </p:spPr>
        <p:txBody>
          <a:bodyPr/>
          <a:lstStyle/>
          <a:p>
            <a:pPr eaLnBrk="1" hangingPunct="1"/>
            <a:endParaRPr lang="en-US" smtClean="0"/>
          </a:p>
          <a:p>
            <a:pPr eaLnBrk="1" hangingPunct="1"/>
            <a:endParaRPr lang="en-US" b="1" i="1" u="sng" smtClean="0">
              <a:solidFill>
                <a:srgbClr val="0070C0"/>
              </a:solidFill>
            </a:endParaRPr>
          </a:p>
        </p:txBody>
      </p:sp>
      <p:pic>
        <p:nvPicPr>
          <p:cNvPr id="19460"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6FBCBA4B-C38D-4485-B226-B7474E8E0656}" type="slidenum">
              <a:rPr lang="en-US"/>
              <a:pPr>
                <a:defRPr/>
              </a:pPr>
              <a:t>19</a:t>
            </a:fld>
            <a:endParaRPr lang="en-US" dirty="0"/>
          </a:p>
        </p:txBody>
      </p:sp>
      <p:pic>
        <p:nvPicPr>
          <p:cNvPr id="19462" name="Picture 8"/>
          <p:cNvPicPr>
            <a:picLocks noChangeAspect="1"/>
          </p:cNvPicPr>
          <p:nvPr/>
        </p:nvPicPr>
        <p:blipFill>
          <a:blip r:embed="rId3" cstate="print">
            <a:extLst>
              <a:ext uri="{28A0092B-C50C-407E-A947-70E740481C1C}">
                <a14:useLocalDpi xmlns:a14="http://schemas.microsoft.com/office/drawing/2010/main" val="0"/>
              </a:ext>
            </a:extLst>
          </a:blip>
          <a:srcRect b="22475"/>
          <a:stretch>
            <a:fillRect/>
          </a:stretch>
        </p:blipFill>
        <p:spPr bwMode="auto">
          <a:xfrm>
            <a:off x="271462" y="1868557"/>
            <a:ext cx="856773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9"/>
          <p:cNvSpPr txBox="1">
            <a:spLocks noChangeArrowheads="1"/>
          </p:cNvSpPr>
          <p:nvPr/>
        </p:nvSpPr>
        <p:spPr bwMode="auto">
          <a:xfrm>
            <a:off x="457200" y="1322388"/>
            <a:ext cx="8229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200">
                <a:latin typeface="Calibri" pitchFamily="34" charset="0"/>
              </a:rPr>
              <a:t>WDMS Registry to manage and track specific measures for MWDs</a:t>
            </a:r>
          </a:p>
        </p:txBody>
      </p:sp>
      <p:sp>
        <p:nvSpPr>
          <p:cNvPr id="19464" name="TextBox 7"/>
          <p:cNvSpPr txBox="1">
            <a:spLocks noChangeArrowheads="1"/>
          </p:cNvSpPr>
          <p:nvPr/>
        </p:nvSpPr>
        <p:spPr bwMode="auto">
          <a:xfrm>
            <a:off x="2819400" y="4989513"/>
            <a:ext cx="5715000" cy="954087"/>
          </a:xfrm>
          <a:prstGeom prst="rect">
            <a:avLst/>
          </a:prstGeom>
          <a:solidFill>
            <a:schemeClr val="bg1"/>
          </a:solidFill>
          <a:ln w="25400">
            <a:solidFill>
              <a:srgbClr val="C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latin typeface="Calibri" pitchFamily="34" charset="0"/>
              </a:rPr>
              <a:t>Example Measures:  </a:t>
            </a:r>
            <a:r>
              <a:rPr lang="en-US" sz="1400">
                <a:latin typeface="Calibri" pitchFamily="34" charset="0"/>
              </a:rPr>
              <a:t>Shows current Deployment Status for animal and indication of expected release date if Cat III.  Shows when Physical Exam and Chart Review were last done and when they are due next.  Shows ideal weight range for this animal and if they are meeting that goal.</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74638"/>
            <a:ext cx="6629400" cy="1143000"/>
          </a:xfrm>
        </p:spPr>
        <p:txBody>
          <a:bodyPr/>
          <a:lstStyle/>
          <a:p>
            <a:pPr algn="r" eaLnBrk="1" hangingPunct="1"/>
            <a:r>
              <a:rPr lang="en-US" b="1" i="1" u="sng" smtClean="0">
                <a:solidFill>
                  <a:srgbClr val="0070C0"/>
                </a:solidFill>
              </a:rPr>
              <a:t>Purpose</a:t>
            </a:r>
            <a:endParaRPr lang="en-US" smtClean="0"/>
          </a:p>
        </p:txBody>
      </p:sp>
      <p:sp>
        <p:nvSpPr>
          <p:cNvPr id="3075" name="Content Placeholder 2"/>
          <p:cNvSpPr>
            <a:spLocks noGrp="1"/>
          </p:cNvSpPr>
          <p:nvPr>
            <p:ph idx="1"/>
          </p:nvPr>
        </p:nvSpPr>
        <p:spPr/>
        <p:txBody>
          <a:bodyPr/>
          <a:lstStyle/>
          <a:p>
            <a:pPr eaLnBrk="1" hangingPunct="1">
              <a:spcAft>
                <a:spcPts val="600"/>
              </a:spcAft>
            </a:pPr>
            <a:r>
              <a:rPr lang="en-US" dirty="0" smtClean="0"/>
              <a:t>To provide Veterinary Services personnel an overview of the Remote Online Veterinary Record (ROVR) application in order to work towards a smooth deployment and transition</a:t>
            </a:r>
          </a:p>
          <a:p>
            <a:pPr eaLnBrk="1" hangingPunct="1"/>
            <a:r>
              <a:rPr lang="en-US" dirty="0" smtClean="0"/>
              <a:t>To build awareness and engage the user community early in the deployment process</a:t>
            </a:r>
            <a:endParaRPr lang="en-US" dirty="0" smtClean="0">
              <a:solidFill>
                <a:srgbClr val="0070C0"/>
              </a:solidFill>
            </a:endParaRPr>
          </a:p>
        </p:txBody>
      </p:sp>
      <p:pic>
        <p:nvPicPr>
          <p:cNvPr id="3076"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6237-B768-491D-923F-31BBB4DC3DAD}" type="slidenum">
              <a:rPr lang="en-US"/>
              <a:pPr>
                <a:defRPr/>
              </a:pPr>
              <a:t>2</a:t>
            </a:fld>
            <a:endParaRPr lang="en-US"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09800" y="274638"/>
            <a:ext cx="6477000" cy="1143000"/>
          </a:xfrm>
        </p:spPr>
        <p:txBody>
          <a:bodyPr/>
          <a:lstStyle/>
          <a:p>
            <a:pPr algn="r" eaLnBrk="1" hangingPunct="1"/>
            <a:r>
              <a:rPr lang="en-US" b="1" i="1" u="sng" smtClean="0">
                <a:solidFill>
                  <a:srgbClr val="0070C0"/>
                </a:solidFill>
              </a:rPr>
              <a:t>Scheduling Functionality</a:t>
            </a:r>
            <a:endParaRPr lang="en-US" smtClean="0"/>
          </a:p>
        </p:txBody>
      </p:sp>
      <p:sp>
        <p:nvSpPr>
          <p:cNvPr id="3" name="Content Placeholder 2"/>
          <p:cNvSpPr>
            <a:spLocks noGrp="1"/>
          </p:cNvSpPr>
          <p:nvPr>
            <p:ph idx="1"/>
          </p:nvPr>
        </p:nvSpPr>
        <p:spPr>
          <a:xfrm>
            <a:off x="457200" y="1371600"/>
            <a:ext cx="8229600" cy="4953000"/>
          </a:xfrm>
        </p:spPr>
        <p:txBody>
          <a:bodyPr rtlCol="0">
            <a:normAutofit fontScale="25000" lnSpcReduction="20000"/>
          </a:bodyPr>
          <a:lstStyle/>
          <a:p>
            <a:pPr eaLnBrk="1" fontAlgn="auto" hangingPunct="1">
              <a:spcAft>
                <a:spcPts val="0"/>
              </a:spcAft>
              <a:buFont typeface="Arial" pitchFamily="34" charset="0"/>
              <a:buChar char="•"/>
              <a:defRPr/>
            </a:pPr>
            <a:r>
              <a:rPr lang="en-US" sz="11200" b="1" i="1" dirty="0" smtClean="0"/>
              <a:t>Scheduling and Managing Appointments </a:t>
            </a:r>
          </a:p>
          <a:p>
            <a:pPr lvl="1" eaLnBrk="1" fontAlgn="auto" hangingPunct="1">
              <a:spcAft>
                <a:spcPts val="0"/>
              </a:spcAft>
              <a:buFont typeface="Calibri" pitchFamily="34" charset="0"/>
              <a:buChar char="–"/>
              <a:defRPr/>
            </a:pPr>
            <a:r>
              <a:rPr lang="en-US" sz="9600" dirty="0" smtClean="0"/>
              <a:t>Initial Scheduler screen defaults to user’s Provider Team Appointments for Today</a:t>
            </a:r>
          </a:p>
          <a:p>
            <a:pPr lvl="1" eaLnBrk="1" fontAlgn="auto" hangingPunct="1">
              <a:spcAft>
                <a:spcPts val="0"/>
              </a:spcAft>
              <a:buFont typeface="Calibri" pitchFamily="34" charset="0"/>
              <a:buChar char="–"/>
              <a:defRPr/>
            </a:pPr>
            <a:r>
              <a:rPr lang="en-US" sz="9600" dirty="0"/>
              <a:t>S</a:t>
            </a:r>
            <a:r>
              <a:rPr lang="en-US" sz="9600" dirty="0" smtClean="0"/>
              <a:t>elect Provider(s)/Room(s) and Date to view schedule and create/update appointments</a:t>
            </a:r>
          </a:p>
          <a:p>
            <a:pPr lvl="2" eaLnBrk="1" fontAlgn="auto" hangingPunct="1">
              <a:spcAft>
                <a:spcPts val="0"/>
              </a:spcAft>
              <a:buFont typeface="Calibri" pitchFamily="34" charset="0"/>
              <a:buChar char="–"/>
              <a:defRPr/>
            </a:pPr>
            <a:r>
              <a:rPr lang="en-US" sz="8000" dirty="0" smtClean="0"/>
              <a:t>Up to 6 providers/rooms can be displayed on screen</a:t>
            </a:r>
          </a:p>
          <a:p>
            <a:pPr lvl="1" eaLnBrk="1" fontAlgn="auto" hangingPunct="1">
              <a:spcAft>
                <a:spcPts val="0"/>
              </a:spcAft>
              <a:buFont typeface="Calibri" pitchFamily="34" charset="0"/>
              <a:buChar char="–"/>
              <a:defRPr/>
            </a:pPr>
            <a:r>
              <a:rPr lang="en-US" sz="9600" dirty="0" smtClean="0"/>
              <a:t>Search for Appointments by Patient or Owner Name and Date Range</a:t>
            </a:r>
          </a:p>
          <a:p>
            <a:pPr lvl="1" eaLnBrk="1" fontAlgn="auto" hangingPunct="1">
              <a:spcAft>
                <a:spcPts val="0"/>
              </a:spcAft>
              <a:buFont typeface="Calibri" pitchFamily="34" charset="0"/>
              <a:buChar char="–"/>
              <a:defRPr/>
            </a:pPr>
            <a:r>
              <a:rPr lang="en-US" sz="9600" dirty="0"/>
              <a:t>S</a:t>
            </a:r>
            <a:r>
              <a:rPr lang="en-US" sz="9600" dirty="0" smtClean="0"/>
              <a:t>earch for Available Time slots</a:t>
            </a:r>
          </a:p>
          <a:p>
            <a:pPr lvl="1" eaLnBrk="1" fontAlgn="auto" hangingPunct="1">
              <a:spcAft>
                <a:spcPts val="0"/>
              </a:spcAft>
              <a:buFont typeface="Calibri" pitchFamily="34" charset="0"/>
              <a:buChar char="–"/>
              <a:defRPr/>
            </a:pPr>
            <a:r>
              <a:rPr lang="en-US" sz="9600" dirty="0" smtClean="0"/>
              <a:t>Supports drag and drop to change appt time/provider</a:t>
            </a:r>
          </a:p>
          <a:p>
            <a:pPr lvl="1" eaLnBrk="1" fontAlgn="auto" hangingPunct="1">
              <a:spcAft>
                <a:spcPts val="0"/>
              </a:spcAft>
              <a:buFont typeface="Calibri" pitchFamily="34" charset="0"/>
              <a:buChar char="–"/>
              <a:defRPr/>
            </a:pPr>
            <a:r>
              <a:rPr lang="en-US" sz="9600" dirty="0" smtClean="0"/>
              <a:t>Mouse over appointment displays patient/appointment details; right click brings user to context menu to update appointment status</a:t>
            </a:r>
          </a:p>
          <a:p>
            <a:pPr lvl="1" eaLnBrk="1" fontAlgn="auto" hangingPunct="1">
              <a:spcAft>
                <a:spcPts val="0"/>
              </a:spcAft>
              <a:buFont typeface="Calibri" pitchFamily="34" charset="0"/>
              <a:buChar char="–"/>
              <a:defRPr/>
            </a:pPr>
            <a:r>
              <a:rPr lang="en-US" sz="9600" dirty="0" smtClean="0"/>
              <a:t>Supports patient as well as non-patient appointments for non-work/clinic time such as for a meeting, TDY, lunch, etc.</a:t>
            </a:r>
          </a:p>
          <a:p>
            <a:pPr marL="400050" lvl="1" indent="0" eaLnBrk="1" fontAlgn="auto" hangingPunct="1">
              <a:spcAft>
                <a:spcPts val="0"/>
              </a:spcAft>
              <a:buFont typeface="Arial" pitchFamily="34" charset="0"/>
              <a:buNone/>
              <a:defRPr/>
            </a:pPr>
            <a:r>
              <a:rPr lang="en-US" dirty="0">
                <a:solidFill>
                  <a:srgbClr val="0070C0"/>
                </a:solidFill>
              </a:rPr>
              <a:t> </a:t>
            </a:r>
          </a:p>
          <a:p>
            <a:pPr eaLnBrk="1" fontAlgn="auto" hangingPunct="1">
              <a:spcAft>
                <a:spcPts val="0"/>
              </a:spcAft>
              <a:buFont typeface="Arial" pitchFamily="34" charset="0"/>
              <a:buChar char="•"/>
              <a:defRPr/>
            </a:pPr>
            <a:endParaRPr lang="en-US" dirty="0"/>
          </a:p>
        </p:txBody>
      </p:sp>
      <p:pic>
        <p:nvPicPr>
          <p:cNvPr id="20484"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A2CA051-7369-49DE-84F2-A404C98A532A}" type="slidenum">
              <a:rPr lang="en-US"/>
              <a:pPr>
                <a:defRPr/>
              </a:pPr>
              <a:t>20</a:t>
            </a:fld>
            <a:endParaRPr lang="en-US" dirty="0"/>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76600" y="274638"/>
            <a:ext cx="5410200" cy="1143000"/>
          </a:xfrm>
        </p:spPr>
        <p:txBody>
          <a:bodyPr/>
          <a:lstStyle/>
          <a:p>
            <a:pPr algn="r" eaLnBrk="1" hangingPunct="1"/>
            <a:r>
              <a:rPr lang="en-US" b="1" i="1" u="sng" smtClean="0">
                <a:solidFill>
                  <a:srgbClr val="0070C0"/>
                </a:solidFill>
              </a:rPr>
              <a:t>Scheduler Screen</a:t>
            </a:r>
            <a:endParaRPr lang="en-US" smtClean="0"/>
          </a:p>
        </p:txBody>
      </p:sp>
      <p:pic>
        <p:nvPicPr>
          <p:cNvPr id="21507"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11"/>
          <p:cNvGrpSpPr>
            <a:grpSpLocks/>
          </p:cNvGrpSpPr>
          <p:nvPr/>
        </p:nvGrpSpPr>
        <p:grpSpPr bwMode="auto">
          <a:xfrm>
            <a:off x="1219200" y="1371600"/>
            <a:ext cx="7620000" cy="5235575"/>
            <a:chOff x="1219200" y="1371600"/>
            <a:chExt cx="7620000" cy="5235732"/>
          </a:xfrm>
        </p:grpSpPr>
        <p:pic>
          <p:nvPicPr>
            <p:cNvPr id="21510"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371600"/>
              <a:ext cx="6705600" cy="52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467600" y="3044875"/>
              <a:ext cx="1371600" cy="198125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Mouse over appt to see details.</a:t>
              </a:r>
            </a:p>
            <a:p>
              <a:pPr algn="ctr" fontAlgn="auto">
                <a:spcBef>
                  <a:spcPts val="0"/>
                </a:spcBef>
                <a:spcAft>
                  <a:spcPts val="0"/>
                </a:spcAft>
                <a:defRPr/>
              </a:pPr>
              <a:endParaRPr lang="en-US" sz="1600" dirty="0">
                <a:solidFill>
                  <a:schemeClr val="tx1"/>
                </a:solidFill>
              </a:endParaRPr>
            </a:p>
            <a:p>
              <a:pPr algn="ctr" fontAlgn="auto">
                <a:spcBef>
                  <a:spcPts val="0"/>
                </a:spcBef>
                <a:spcAft>
                  <a:spcPts val="0"/>
                </a:spcAft>
                <a:defRPr/>
              </a:pPr>
              <a:r>
                <a:rPr lang="en-US" sz="1600" dirty="0">
                  <a:solidFill>
                    <a:schemeClr val="tx1"/>
                  </a:solidFill>
                </a:rPr>
                <a:t>Right click appt to change status.</a:t>
              </a:r>
            </a:p>
          </p:txBody>
        </p:sp>
        <p:cxnSp>
          <p:nvCxnSpPr>
            <p:cNvPr id="6" name="Straight Arrow Connector 5"/>
            <p:cNvCxnSpPr/>
            <p:nvPr/>
          </p:nvCxnSpPr>
          <p:spPr>
            <a:xfrm flipH="1">
              <a:off x="6553200" y="3505264"/>
              <a:ext cx="914400" cy="15240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934200" y="4419691"/>
              <a:ext cx="533400" cy="762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Slide Number Placeholder 12"/>
          <p:cNvSpPr>
            <a:spLocks noGrp="1"/>
          </p:cNvSpPr>
          <p:nvPr>
            <p:ph type="sldNum" sz="quarter" idx="12"/>
          </p:nvPr>
        </p:nvSpPr>
        <p:spPr/>
        <p:txBody>
          <a:bodyPr/>
          <a:lstStyle/>
          <a:p>
            <a:pPr>
              <a:defRPr/>
            </a:pPr>
            <a:fld id="{02E6183E-FB1A-4B54-A1A2-4FDECF4B7B2A}" type="slidenum">
              <a:rPr lang="en-US"/>
              <a:pPr>
                <a:defRPr/>
              </a:pPr>
              <a:t>21</a:t>
            </a:fld>
            <a:endParaRPr lang="en-US" dirty="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8"/>
            <a:ext cx="6705600" cy="1143000"/>
          </a:xfrm>
        </p:spPr>
        <p:txBody>
          <a:bodyPr/>
          <a:lstStyle/>
          <a:p>
            <a:pPr algn="r" eaLnBrk="1" hangingPunct="1"/>
            <a:r>
              <a:rPr lang="en-US" b="1" i="1" u="sng" smtClean="0">
                <a:solidFill>
                  <a:srgbClr val="0070C0"/>
                </a:solidFill>
              </a:rPr>
              <a:t>Create/Edit Appointments</a:t>
            </a:r>
            <a:endParaRPr lang="en-US" smtClean="0"/>
          </a:p>
        </p:txBody>
      </p:sp>
      <p:pic>
        <p:nvPicPr>
          <p:cNvPr id="22531"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p:cNvSpPr txBox="1">
            <a:spLocks noChangeArrowheads="1"/>
          </p:cNvSpPr>
          <p:nvPr/>
        </p:nvSpPr>
        <p:spPr bwMode="auto">
          <a:xfrm>
            <a:off x="304800" y="1524000"/>
            <a:ext cx="3581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buFont typeface="Arial" charset="0"/>
              <a:buChar char="•"/>
            </a:pPr>
            <a:r>
              <a:rPr lang="en-US" sz="2000">
                <a:latin typeface="Calibri" pitchFamily="34" charset="0"/>
              </a:rPr>
              <a:t>Double clicking on Scheduler screen for a specific time will open the Create/Edit Appointment window </a:t>
            </a:r>
          </a:p>
          <a:p>
            <a:pPr eaLnBrk="1" hangingPunct="1">
              <a:spcAft>
                <a:spcPts val="600"/>
              </a:spcAft>
              <a:buFont typeface="Arial" charset="0"/>
              <a:buChar char="•"/>
            </a:pPr>
            <a:r>
              <a:rPr lang="en-US" sz="2000">
                <a:latin typeface="Calibri" pitchFamily="34" charset="0"/>
              </a:rPr>
              <a:t>User can search for the patient or create a new one</a:t>
            </a:r>
          </a:p>
          <a:p>
            <a:pPr eaLnBrk="1" hangingPunct="1">
              <a:spcAft>
                <a:spcPts val="600"/>
              </a:spcAft>
              <a:buFont typeface="Arial" charset="0"/>
              <a:buChar char="•"/>
            </a:pPr>
            <a:r>
              <a:rPr lang="en-US" sz="2000">
                <a:latin typeface="Calibri" pitchFamily="34" charset="0"/>
              </a:rPr>
              <a:t>Once a patient is selected, any alerts for the patient will show with the status icon and mouse over text for the details</a:t>
            </a:r>
          </a:p>
          <a:p>
            <a:pPr eaLnBrk="1" hangingPunct="1">
              <a:buFont typeface="Arial" charset="0"/>
              <a:buChar char="•"/>
            </a:pPr>
            <a:r>
              <a:rPr lang="en-US" sz="2000">
                <a:latin typeface="Calibri" pitchFamily="34" charset="0"/>
              </a:rPr>
              <a:t>Selection of the Appt Type and Reason sets default time range in increments of 5 minutes; user can override as needed</a:t>
            </a:r>
          </a:p>
        </p:txBody>
      </p:sp>
      <p:pic>
        <p:nvPicPr>
          <p:cNvPr id="22533"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838" y="1684338"/>
            <a:ext cx="4398962"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C6FC760-7277-4E6D-9F6B-80B1FC923D7D}" type="slidenum">
              <a:rPr lang="en-US"/>
              <a:pPr>
                <a:defRPr/>
              </a:pPr>
              <a:t>22</a:t>
            </a:fld>
            <a:endParaRPr lang="en-US" dirty="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09800" y="274638"/>
            <a:ext cx="6477000" cy="1143000"/>
          </a:xfrm>
        </p:spPr>
        <p:txBody>
          <a:bodyPr/>
          <a:lstStyle/>
          <a:p>
            <a:pPr algn="r" eaLnBrk="1" hangingPunct="1"/>
            <a:r>
              <a:rPr lang="en-US" b="1" i="1" u="sng" smtClean="0">
                <a:solidFill>
                  <a:srgbClr val="0070C0"/>
                </a:solidFill>
              </a:rPr>
              <a:t>Daily Activity Workflow</a:t>
            </a:r>
            <a:endParaRPr lang="en-US" smtClean="0"/>
          </a:p>
        </p:txBody>
      </p:sp>
      <p:sp>
        <p:nvSpPr>
          <p:cNvPr id="3" name="Content Placeholder 2"/>
          <p:cNvSpPr>
            <a:spLocks noGrp="1"/>
          </p:cNvSpPr>
          <p:nvPr>
            <p:ph idx="1"/>
          </p:nvPr>
        </p:nvSpPr>
        <p:spPr>
          <a:xfrm>
            <a:off x="457200" y="1600200"/>
            <a:ext cx="8229600" cy="5029200"/>
          </a:xfrm>
        </p:spPr>
        <p:txBody>
          <a:bodyPr rtlCol="0">
            <a:normAutofit/>
          </a:bodyPr>
          <a:lstStyle/>
          <a:p>
            <a:pPr eaLnBrk="1" fontAlgn="auto" hangingPunct="1">
              <a:spcAft>
                <a:spcPts val="0"/>
              </a:spcAft>
              <a:buFont typeface="Arial" pitchFamily="34" charset="0"/>
              <a:buChar char="•"/>
              <a:defRPr/>
            </a:pPr>
            <a:r>
              <a:rPr lang="en-US" b="1" i="1" dirty="0" smtClean="0"/>
              <a:t>Dashboard to Manage Daily Activity such as:</a:t>
            </a:r>
          </a:p>
          <a:p>
            <a:pPr lvl="1" eaLnBrk="1" fontAlgn="auto" hangingPunct="1">
              <a:spcAft>
                <a:spcPts val="0"/>
              </a:spcAft>
              <a:buFont typeface="Arial" pitchFamily="34" charset="0"/>
              <a:buChar char="–"/>
              <a:defRPr/>
            </a:pPr>
            <a:r>
              <a:rPr lang="en-US" sz="2400" dirty="0" smtClean="0"/>
              <a:t>Checking In and Checking Out Patients</a:t>
            </a:r>
          </a:p>
          <a:p>
            <a:pPr lvl="1" eaLnBrk="1" fontAlgn="auto" hangingPunct="1">
              <a:spcAft>
                <a:spcPts val="0"/>
              </a:spcAft>
              <a:buFont typeface="Arial" pitchFamily="34" charset="0"/>
              <a:buChar char="–"/>
              <a:defRPr/>
            </a:pPr>
            <a:r>
              <a:rPr lang="en-US" sz="2400" dirty="0" smtClean="0"/>
              <a:t>Accessing a Patient Chart</a:t>
            </a:r>
          </a:p>
          <a:p>
            <a:pPr lvl="1" eaLnBrk="1" fontAlgn="auto" hangingPunct="1">
              <a:spcAft>
                <a:spcPts val="0"/>
              </a:spcAft>
              <a:buFont typeface="Arial" pitchFamily="34" charset="0"/>
              <a:buChar char="–"/>
              <a:defRPr/>
            </a:pPr>
            <a:r>
              <a:rPr lang="en-US" sz="2400" dirty="0" smtClean="0"/>
              <a:t>Updating Patient/Owner Demographic Information</a:t>
            </a:r>
          </a:p>
          <a:p>
            <a:pPr lvl="1" eaLnBrk="1" fontAlgn="auto" hangingPunct="1">
              <a:spcAft>
                <a:spcPts val="0"/>
              </a:spcAft>
              <a:buFont typeface="Arial" pitchFamily="34" charset="0"/>
              <a:buChar char="–"/>
              <a:defRPr/>
            </a:pPr>
            <a:r>
              <a:rPr lang="en-US" sz="2400" dirty="0" smtClean="0"/>
              <a:t>Displaying Pending Charges and Account History</a:t>
            </a:r>
          </a:p>
          <a:p>
            <a:pPr lvl="1" eaLnBrk="1" fontAlgn="auto" hangingPunct="1">
              <a:spcAft>
                <a:spcPts val="0"/>
              </a:spcAft>
              <a:buFont typeface="Arial" pitchFamily="34" charset="0"/>
              <a:buChar char="–"/>
              <a:defRPr/>
            </a:pPr>
            <a:r>
              <a:rPr lang="en-US" sz="2400" dirty="0" smtClean="0"/>
              <a:t>Processing a Counter Sale</a:t>
            </a:r>
          </a:p>
          <a:p>
            <a:pPr lvl="1" eaLnBrk="1" fontAlgn="auto" hangingPunct="1">
              <a:spcAft>
                <a:spcPts val="0"/>
              </a:spcAft>
              <a:buFont typeface="Arial" pitchFamily="34" charset="0"/>
              <a:buChar char="–"/>
              <a:defRPr/>
            </a:pPr>
            <a:r>
              <a:rPr lang="en-US" sz="2400" dirty="0" smtClean="0"/>
              <a:t>Searching for a specific Owner record to access Account History and process a payment/refund</a:t>
            </a:r>
          </a:p>
          <a:p>
            <a:pPr lvl="1" eaLnBrk="1" fontAlgn="auto" hangingPunct="1">
              <a:spcAft>
                <a:spcPts val="0"/>
              </a:spcAft>
              <a:buFont typeface="Arial" pitchFamily="34" charset="0"/>
              <a:buChar char="–"/>
              <a:defRPr/>
            </a:pPr>
            <a:r>
              <a:rPr lang="en-US" sz="2400" dirty="0" smtClean="0"/>
              <a:t>Providing a visual queue of:</a:t>
            </a:r>
          </a:p>
          <a:p>
            <a:pPr lvl="2" eaLnBrk="1" fontAlgn="auto" hangingPunct="1">
              <a:spcAft>
                <a:spcPts val="0"/>
              </a:spcAft>
              <a:buFont typeface="Arial" pitchFamily="34" charset="0"/>
              <a:buChar char="•"/>
              <a:defRPr/>
            </a:pPr>
            <a:r>
              <a:rPr lang="en-US" sz="2200" dirty="0" smtClean="0"/>
              <a:t>Patient appointments that need to be completed</a:t>
            </a:r>
          </a:p>
          <a:p>
            <a:pPr lvl="2" eaLnBrk="1" fontAlgn="auto" hangingPunct="1">
              <a:spcAft>
                <a:spcPts val="0"/>
              </a:spcAft>
              <a:buFont typeface="Arial" pitchFamily="34" charset="0"/>
              <a:buChar char="•"/>
              <a:defRPr/>
            </a:pPr>
            <a:r>
              <a:rPr lang="en-US" sz="2200" dirty="0" smtClean="0"/>
              <a:t>Pending charges that need to be posted</a:t>
            </a:r>
          </a:p>
          <a:p>
            <a:pPr lvl="1" eaLnBrk="1" fontAlgn="auto" hangingPunct="1">
              <a:spcAft>
                <a:spcPts val="0"/>
              </a:spcAft>
              <a:buFont typeface="Arial" pitchFamily="34" charset="0"/>
              <a:buChar char="–"/>
              <a:defRPr/>
            </a:pPr>
            <a:endParaRPr lang="en-US" sz="3100" b="1" i="1" u="sng" dirty="0" smtClean="0">
              <a:solidFill>
                <a:srgbClr val="0070C0"/>
              </a:solidFill>
            </a:endParaRPr>
          </a:p>
          <a:p>
            <a:pPr marL="400050" lvl="1" indent="0" eaLnBrk="1" fontAlgn="auto" hangingPunct="1">
              <a:spcAft>
                <a:spcPts val="0"/>
              </a:spcAft>
              <a:buFont typeface="Arial" pitchFamily="34" charset="0"/>
              <a:buNone/>
              <a:defRPr/>
            </a:pPr>
            <a:endParaRPr lang="en-US" dirty="0">
              <a:solidFill>
                <a:srgbClr val="0070C0"/>
              </a:solidFill>
            </a:endParaRPr>
          </a:p>
          <a:p>
            <a:pPr eaLnBrk="1" fontAlgn="auto" hangingPunct="1">
              <a:spcAft>
                <a:spcPts val="0"/>
              </a:spcAft>
              <a:buFont typeface="Arial" pitchFamily="34" charset="0"/>
              <a:buChar char="•"/>
              <a:defRPr/>
            </a:pPr>
            <a:endParaRPr lang="en-US" dirty="0"/>
          </a:p>
        </p:txBody>
      </p:sp>
      <p:pic>
        <p:nvPicPr>
          <p:cNvPr id="23556"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7AC7D36-8329-41AE-87DB-9A3347EB7D2A}" type="slidenum">
              <a:rPr lang="en-US"/>
              <a:pPr>
                <a:defRPr/>
              </a:pPr>
              <a:t>23</a:t>
            </a:fld>
            <a:endParaRPr lang="en-US" dirty="0"/>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76600" y="274638"/>
            <a:ext cx="5410200" cy="1143000"/>
          </a:xfrm>
        </p:spPr>
        <p:txBody>
          <a:bodyPr/>
          <a:lstStyle/>
          <a:p>
            <a:pPr algn="r" eaLnBrk="1" hangingPunct="1"/>
            <a:r>
              <a:rPr lang="en-US" b="1" i="1" u="sng" smtClean="0">
                <a:solidFill>
                  <a:srgbClr val="0070C0"/>
                </a:solidFill>
              </a:rPr>
              <a:t>Daily Activity Screen</a:t>
            </a:r>
            <a:endParaRPr lang="en-US" smtClean="0"/>
          </a:p>
        </p:txBody>
      </p:sp>
      <p:pic>
        <p:nvPicPr>
          <p:cNvPr id="24579"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304800" y="1414463"/>
            <a:ext cx="8534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400">
                <a:latin typeface="Calibri" pitchFamily="34" charset="0"/>
              </a:rPr>
              <a:t>Daily Activity screen provides a snapshot of a VTFs appointments that are in progress.  Once a patient is checked-out and appointment status is marked ‘Completed’, they are no longer displayed on Daily Activity screen.  Patient’s with recent pending charges are also shown to help ensure posting is performed.</a:t>
            </a:r>
          </a:p>
        </p:txBody>
      </p:sp>
      <p:pic>
        <p:nvPicPr>
          <p:cNvPr id="2458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29000"/>
            <a:ext cx="862171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295EC82-767B-47AB-9A38-E4389EE778DC}" type="slidenum">
              <a:rPr lang="en-US"/>
              <a:pPr>
                <a:defRPr/>
              </a:pPr>
              <a:t>24</a:t>
            </a:fld>
            <a:endParaRPr lang="en-US" dirty="0"/>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19400" y="274638"/>
            <a:ext cx="5867400" cy="1143000"/>
          </a:xfrm>
        </p:spPr>
        <p:txBody>
          <a:bodyPr/>
          <a:lstStyle/>
          <a:p>
            <a:pPr algn="r" eaLnBrk="1" hangingPunct="1"/>
            <a:r>
              <a:rPr lang="en-US" b="1" i="1" u="sng" smtClean="0">
                <a:solidFill>
                  <a:srgbClr val="0070C0"/>
                </a:solidFill>
              </a:rPr>
              <a:t>Clinical Documentation</a:t>
            </a:r>
            <a:endParaRPr lang="en-US" smtClean="0"/>
          </a:p>
        </p:txBody>
      </p:sp>
      <p:sp>
        <p:nvSpPr>
          <p:cNvPr id="25603" name="Content Placeholder 2"/>
          <p:cNvSpPr>
            <a:spLocks noGrp="1"/>
          </p:cNvSpPr>
          <p:nvPr>
            <p:ph idx="1"/>
          </p:nvPr>
        </p:nvSpPr>
        <p:spPr>
          <a:xfrm>
            <a:off x="457200" y="1447800"/>
            <a:ext cx="8229600" cy="5105400"/>
          </a:xfrm>
        </p:spPr>
        <p:txBody>
          <a:bodyPr/>
          <a:lstStyle/>
          <a:p>
            <a:pPr eaLnBrk="1" hangingPunct="1"/>
            <a:r>
              <a:rPr lang="en-US" b="1" dirty="0" smtClean="0"/>
              <a:t>Encounter Notes (</a:t>
            </a:r>
            <a:r>
              <a:rPr lang="en-US" b="1" dirty="0" err="1" smtClean="0"/>
              <a:t>eNotes</a:t>
            </a:r>
            <a:r>
              <a:rPr lang="en-US" b="1" dirty="0" smtClean="0"/>
              <a:t>):</a:t>
            </a:r>
            <a:endParaRPr lang="en-US" sz="2000" b="1" dirty="0" smtClean="0"/>
          </a:p>
          <a:p>
            <a:pPr lvl="1" eaLnBrk="1" hangingPunct="1">
              <a:buFont typeface="Calibri" pitchFamily="34" charset="0"/>
              <a:buChar char="–"/>
            </a:pPr>
            <a:r>
              <a:rPr lang="en-US" sz="2400" dirty="0" err="1" smtClean="0"/>
              <a:t>eNotes</a:t>
            </a:r>
            <a:r>
              <a:rPr lang="en-US" sz="2400" dirty="0" smtClean="0"/>
              <a:t> are ROVR’s clinical documentation tool</a:t>
            </a:r>
          </a:p>
          <a:p>
            <a:pPr lvl="1" eaLnBrk="1" hangingPunct="1">
              <a:buFont typeface="Calibri" pitchFamily="34" charset="0"/>
              <a:buChar char="–"/>
            </a:pPr>
            <a:r>
              <a:rPr lang="en-US" sz="2400" dirty="0" err="1" smtClean="0"/>
              <a:t>eNotes</a:t>
            </a:r>
            <a:r>
              <a:rPr lang="en-US" sz="2400" dirty="0" smtClean="0"/>
              <a:t> can be created, saved, signed, co-signed, forwarded, printed, and viewed  </a:t>
            </a:r>
          </a:p>
          <a:p>
            <a:pPr lvl="1" eaLnBrk="1" hangingPunct="1">
              <a:buFont typeface="Calibri" pitchFamily="34" charset="0"/>
              <a:buChar char="–"/>
            </a:pPr>
            <a:r>
              <a:rPr lang="en-US" sz="2400" dirty="0" err="1" smtClean="0"/>
              <a:t>eNotes</a:t>
            </a:r>
            <a:r>
              <a:rPr lang="en-US" sz="2400" dirty="0" smtClean="0"/>
              <a:t> can be created with or without an appointment  </a:t>
            </a:r>
          </a:p>
          <a:p>
            <a:pPr lvl="1" eaLnBrk="1" hangingPunct="1">
              <a:buFont typeface="Calibri" pitchFamily="34" charset="0"/>
              <a:buChar char="–"/>
            </a:pPr>
            <a:r>
              <a:rPr lang="en-US" sz="2400" dirty="0" err="1" smtClean="0"/>
              <a:t>eNote</a:t>
            </a:r>
            <a:r>
              <a:rPr lang="en-US" sz="2400" dirty="0" smtClean="0"/>
              <a:t> templates have been defined for a variety of clinical encounters (Sick Call, Wellness, SAPE, etc.) with appropriate sections and data elements</a:t>
            </a:r>
          </a:p>
          <a:p>
            <a:pPr lvl="1" eaLnBrk="1" hangingPunct="1">
              <a:buFont typeface="Calibri" pitchFamily="34" charset="0"/>
              <a:buChar char="–"/>
            </a:pPr>
            <a:r>
              <a:rPr lang="en-US" sz="2400" dirty="0" smtClean="0"/>
              <a:t>Information entered in one </a:t>
            </a:r>
            <a:r>
              <a:rPr lang="en-US" sz="2400" dirty="0" err="1" smtClean="0"/>
              <a:t>eNote</a:t>
            </a:r>
            <a:r>
              <a:rPr lang="en-US" sz="2400" dirty="0" smtClean="0"/>
              <a:t> can be ‘carried forward’ into the next </a:t>
            </a:r>
            <a:r>
              <a:rPr lang="en-US" sz="2400" dirty="0" err="1" smtClean="0"/>
              <a:t>eNote</a:t>
            </a:r>
            <a:r>
              <a:rPr lang="en-US" sz="2400" dirty="0" smtClean="0"/>
              <a:t> and then changed as needed to help reduce data entry time</a:t>
            </a:r>
            <a:endParaRPr lang="en-US" b="1" i="1" u="sng" dirty="0" smtClean="0">
              <a:solidFill>
                <a:srgbClr val="0070C0"/>
              </a:solidFill>
            </a:endParaRPr>
          </a:p>
        </p:txBody>
      </p:sp>
      <p:pic>
        <p:nvPicPr>
          <p:cNvPr id="25604"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1E5BC31-7B60-4B7F-BC59-2C9B8E86E391}" type="slidenum">
              <a:rPr lang="en-US"/>
              <a:pPr>
                <a:defRPr/>
              </a:pPr>
              <a:t>25</a:t>
            </a:fld>
            <a:endParaRPr lang="en-US" dirty="0"/>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276600" y="274638"/>
            <a:ext cx="5410200" cy="1143000"/>
          </a:xfrm>
        </p:spPr>
        <p:txBody>
          <a:bodyPr/>
          <a:lstStyle/>
          <a:p>
            <a:pPr algn="r" eaLnBrk="1" hangingPunct="1"/>
            <a:r>
              <a:rPr lang="en-US" b="1" i="1" u="sng" smtClean="0">
                <a:solidFill>
                  <a:srgbClr val="0070C0"/>
                </a:solidFill>
              </a:rPr>
              <a:t>Accessing eNotes</a:t>
            </a:r>
            <a:endParaRPr lang="en-US" smtClean="0"/>
          </a:p>
        </p:txBody>
      </p:sp>
      <p:sp>
        <p:nvSpPr>
          <p:cNvPr id="26627" name="Content Placeholder 2"/>
          <p:cNvSpPr>
            <a:spLocks noGrp="1"/>
          </p:cNvSpPr>
          <p:nvPr>
            <p:ph idx="1"/>
          </p:nvPr>
        </p:nvSpPr>
        <p:spPr>
          <a:xfrm>
            <a:off x="228600" y="1524000"/>
            <a:ext cx="5181600" cy="5105400"/>
          </a:xfrm>
        </p:spPr>
        <p:txBody>
          <a:bodyPr/>
          <a:lstStyle/>
          <a:p>
            <a:pPr eaLnBrk="1" hangingPunct="1">
              <a:spcAft>
                <a:spcPts val="600"/>
              </a:spcAft>
            </a:pPr>
            <a:r>
              <a:rPr lang="en-US" sz="2400" smtClean="0"/>
              <a:t>A patient’s list of eNOTEs can be accessed from the left hand navigation links once the patient’s chart is selected </a:t>
            </a:r>
          </a:p>
          <a:p>
            <a:pPr eaLnBrk="1" hangingPunct="1">
              <a:spcAft>
                <a:spcPts val="600"/>
              </a:spcAft>
            </a:pPr>
            <a:r>
              <a:rPr lang="en-US" sz="2400" smtClean="0"/>
              <a:t>A list of previous notes for a patient can also be easily viewed from within the current eNote being documented</a:t>
            </a:r>
          </a:p>
          <a:p>
            <a:pPr eaLnBrk="1" hangingPunct="1"/>
            <a:r>
              <a:rPr lang="en-US" sz="2400" smtClean="0"/>
              <a:t>Notes associated with an appointment can also be accessed by selecting the appointment on the provider’s or patient’s appointment list</a:t>
            </a:r>
            <a:endParaRPr lang="en-US" smtClean="0"/>
          </a:p>
          <a:p>
            <a:pPr eaLnBrk="1" hangingPunct="1"/>
            <a:endParaRPr lang="en-US" smtClean="0"/>
          </a:p>
        </p:txBody>
      </p:sp>
      <p:pic>
        <p:nvPicPr>
          <p:cNvPr id="26628"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8" y="2057400"/>
            <a:ext cx="20621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7391400" y="2895600"/>
            <a:ext cx="1524000" cy="533400"/>
          </a:xfrm>
          <a:prstGeom prst="wedgeRectCallout">
            <a:avLst>
              <a:gd name="adj1" fmla="val -108261"/>
              <a:gd name="adj2" fmla="val 8215"/>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dirty="0"/>
              <a:t>eNOTEs Link</a:t>
            </a:r>
          </a:p>
        </p:txBody>
      </p:sp>
      <p:sp>
        <p:nvSpPr>
          <p:cNvPr id="7" name="Slide Number Placeholder 6"/>
          <p:cNvSpPr>
            <a:spLocks noGrp="1"/>
          </p:cNvSpPr>
          <p:nvPr>
            <p:ph type="sldNum" sz="quarter" idx="12"/>
          </p:nvPr>
        </p:nvSpPr>
        <p:spPr/>
        <p:txBody>
          <a:bodyPr/>
          <a:lstStyle/>
          <a:p>
            <a:pPr>
              <a:defRPr/>
            </a:pPr>
            <a:fld id="{A4A3189B-92EC-40D9-BA63-3AC1706E5B1C}" type="slidenum">
              <a:rPr lang="en-US"/>
              <a:pPr>
                <a:defRPr/>
              </a:pPr>
              <a:t>26</a:t>
            </a:fld>
            <a:endParaRPr lang="en-US" dirty="0"/>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19400" y="274638"/>
            <a:ext cx="5867400" cy="1143000"/>
          </a:xfrm>
        </p:spPr>
        <p:txBody>
          <a:bodyPr/>
          <a:lstStyle/>
          <a:p>
            <a:pPr algn="r" eaLnBrk="1" hangingPunct="1"/>
            <a:r>
              <a:rPr lang="en-US" b="1" i="1" u="sng" smtClean="0">
                <a:solidFill>
                  <a:srgbClr val="0070C0"/>
                </a:solidFill>
              </a:rPr>
              <a:t>eNote Templates</a:t>
            </a:r>
            <a:endParaRPr lang="en-US" smtClean="0"/>
          </a:p>
        </p:txBody>
      </p:sp>
      <p:sp>
        <p:nvSpPr>
          <p:cNvPr id="27651" name="Content Placeholder 2"/>
          <p:cNvSpPr>
            <a:spLocks noGrp="1"/>
          </p:cNvSpPr>
          <p:nvPr>
            <p:ph idx="1"/>
          </p:nvPr>
        </p:nvSpPr>
        <p:spPr>
          <a:xfrm>
            <a:off x="457200" y="1371600"/>
            <a:ext cx="8229600" cy="5105400"/>
          </a:xfrm>
        </p:spPr>
        <p:txBody>
          <a:bodyPr/>
          <a:lstStyle/>
          <a:p>
            <a:pPr marL="463550" lvl="1" indent="-404813" eaLnBrk="1" hangingPunct="1">
              <a:buFont typeface="Arial" charset="0"/>
              <a:buChar char="•"/>
            </a:pPr>
            <a:r>
              <a:rPr lang="en-US" sz="2400" dirty="0" err="1" smtClean="0"/>
              <a:t>DoDVSA</a:t>
            </a:r>
            <a:r>
              <a:rPr lang="en-US" sz="2400" dirty="0" smtClean="0"/>
              <a:t> approved </a:t>
            </a:r>
            <a:r>
              <a:rPr lang="en-US" sz="2400" dirty="0" err="1" smtClean="0"/>
              <a:t>eNote</a:t>
            </a:r>
            <a:r>
              <a:rPr lang="en-US" sz="2400" dirty="0" smtClean="0"/>
              <a:t> Templates are provided with the  appropriate sections and options to document a variety of clinical encounters</a:t>
            </a:r>
          </a:p>
          <a:p>
            <a:pPr marL="463550" lvl="1" indent="-404813" eaLnBrk="1" hangingPunct="1">
              <a:buFont typeface="Arial" charset="0"/>
              <a:buChar char="•"/>
            </a:pPr>
            <a:r>
              <a:rPr lang="en-US" sz="2400" dirty="0" smtClean="0"/>
              <a:t>These are currently the </a:t>
            </a:r>
            <a:br>
              <a:rPr lang="en-US" sz="2400" dirty="0" smtClean="0"/>
            </a:br>
            <a:r>
              <a:rPr lang="en-US" sz="2400" dirty="0" smtClean="0"/>
              <a:t>templates that display </a:t>
            </a:r>
            <a:br>
              <a:rPr lang="en-US" sz="2400" dirty="0" smtClean="0"/>
            </a:br>
            <a:r>
              <a:rPr lang="en-US" sz="2400" dirty="0" smtClean="0"/>
              <a:t>for an 10 year old patient:</a:t>
            </a:r>
          </a:p>
          <a:p>
            <a:pPr marL="0" indent="0" eaLnBrk="1" hangingPunct="1">
              <a:buFont typeface="Arial" charset="0"/>
              <a:buNone/>
            </a:pPr>
            <a:endParaRPr lang="en-US" b="1" i="1" u="sng" dirty="0" smtClean="0">
              <a:solidFill>
                <a:srgbClr val="0070C0"/>
              </a:solidFill>
            </a:endParaRPr>
          </a:p>
        </p:txBody>
      </p:sp>
      <p:pic>
        <p:nvPicPr>
          <p:cNvPr id="27652"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BE3870AE-8ED8-43C3-AF54-4CB695BE0254}" type="slidenum">
              <a:rPr lang="en-US"/>
              <a:pPr>
                <a:defRPr/>
              </a:pPr>
              <a:t>27</a:t>
            </a:fld>
            <a:endParaRPr lang="en-US" dirty="0"/>
          </a:p>
        </p:txBody>
      </p:sp>
      <p:pic>
        <p:nvPicPr>
          <p:cNvPr id="1026" name="Picture 2"/>
          <p:cNvPicPr>
            <a:picLocks noChangeAspect="1" noChangeArrowheads="1"/>
          </p:cNvPicPr>
          <p:nvPr/>
        </p:nvPicPr>
        <p:blipFill>
          <a:blip r:embed="rId3" cstate="print"/>
          <a:srcRect l="13750" t="34000" r="61875" b="14000"/>
          <a:stretch>
            <a:fillRect/>
          </a:stretch>
        </p:blipFill>
        <p:spPr bwMode="auto">
          <a:xfrm>
            <a:off x="4572000" y="2235200"/>
            <a:ext cx="3352800" cy="44704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971800" y="274638"/>
            <a:ext cx="5715000" cy="1143000"/>
          </a:xfrm>
        </p:spPr>
        <p:txBody>
          <a:bodyPr/>
          <a:lstStyle/>
          <a:p>
            <a:pPr algn="r" eaLnBrk="1" hangingPunct="1"/>
            <a:r>
              <a:rPr lang="en-US" b="1" i="1" u="sng" smtClean="0">
                <a:solidFill>
                  <a:srgbClr val="0070C0"/>
                </a:solidFill>
              </a:rPr>
              <a:t>Wellness eNote </a:t>
            </a:r>
            <a:endParaRPr lang="en-US" smtClean="0"/>
          </a:p>
        </p:txBody>
      </p:sp>
      <p:sp>
        <p:nvSpPr>
          <p:cNvPr id="28675" name="Content Placeholder 2"/>
          <p:cNvSpPr>
            <a:spLocks noGrp="1"/>
          </p:cNvSpPr>
          <p:nvPr>
            <p:ph idx="1"/>
          </p:nvPr>
        </p:nvSpPr>
        <p:spPr>
          <a:xfrm>
            <a:off x="465138" y="1320800"/>
            <a:ext cx="8229600" cy="4525963"/>
          </a:xfrm>
        </p:spPr>
        <p:txBody>
          <a:bodyPr/>
          <a:lstStyle/>
          <a:p>
            <a:pPr eaLnBrk="1" hangingPunct="1"/>
            <a:r>
              <a:rPr lang="en-US" sz="2200" u="sng" smtClean="0"/>
              <a:t>Encounter Tab </a:t>
            </a:r>
            <a:r>
              <a:rPr lang="en-US" sz="2200" smtClean="0"/>
              <a:t>(using the </a:t>
            </a:r>
            <a:r>
              <a:rPr lang="en-US" sz="2200" i="1" smtClean="0"/>
              <a:t>Canine Adult Visit </a:t>
            </a:r>
            <a:r>
              <a:rPr lang="en-US" sz="2200" smtClean="0"/>
              <a:t>template) displays Appointment information including the Chief Complaint populated from what was entered in the Scheduler</a:t>
            </a:r>
          </a:p>
        </p:txBody>
      </p:sp>
      <p:pic>
        <p:nvPicPr>
          <p:cNvPr id="28676"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16"/>
          <p:cNvGrpSpPr>
            <a:grpSpLocks/>
          </p:cNvGrpSpPr>
          <p:nvPr/>
        </p:nvGrpSpPr>
        <p:grpSpPr bwMode="auto">
          <a:xfrm>
            <a:off x="180975" y="2460625"/>
            <a:ext cx="8788400" cy="3940175"/>
            <a:chOff x="152400" y="2250096"/>
            <a:chExt cx="8788235" cy="3940472"/>
          </a:xfrm>
        </p:grpSpPr>
        <p:pic>
          <p:nvPicPr>
            <p:cNvPr id="2868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35" y="2250096"/>
              <a:ext cx="8763000" cy="385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2473951"/>
              <a:ext cx="914383" cy="2286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114726" y="2858155"/>
              <a:ext cx="3124141" cy="38102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Appointment Information</a:t>
              </a:r>
            </a:p>
          </p:txBody>
        </p:sp>
        <p:cxnSp>
          <p:nvCxnSpPr>
            <p:cNvPr id="12" name="Straight Arrow Connector 11"/>
            <p:cNvCxnSpPr/>
            <p:nvPr/>
          </p:nvCxnSpPr>
          <p:spPr>
            <a:xfrm flipH="1">
              <a:off x="3290829" y="3067721"/>
              <a:ext cx="83818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1"/>
            </p:cNvCxnSpPr>
            <p:nvPr/>
          </p:nvCxnSpPr>
          <p:spPr>
            <a:xfrm flipH="1">
              <a:off x="3941692" y="5952425"/>
              <a:ext cx="60958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51280" y="5714282"/>
              <a:ext cx="1973225" cy="47628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Chief Complaint</a:t>
              </a:r>
            </a:p>
          </p:txBody>
        </p:sp>
      </p:grpSp>
      <p:sp>
        <p:nvSpPr>
          <p:cNvPr id="5" name="Slide Number Placeholder 4"/>
          <p:cNvSpPr>
            <a:spLocks noGrp="1"/>
          </p:cNvSpPr>
          <p:nvPr>
            <p:ph type="sldNum" sz="quarter" idx="12"/>
          </p:nvPr>
        </p:nvSpPr>
        <p:spPr/>
        <p:txBody>
          <a:bodyPr/>
          <a:lstStyle/>
          <a:p>
            <a:pPr>
              <a:defRPr/>
            </a:pPr>
            <a:fld id="{12CDCED0-D3FB-41F3-99FD-09B51A28D7C3}" type="slidenum">
              <a:rPr lang="en-US"/>
              <a:pPr>
                <a:defRPr/>
              </a:pPr>
              <a:t>28</a:t>
            </a:fld>
            <a:endParaRPr lang="en-US" dirty="0"/>
          </a:p>
        </p:txBody>
      </p:sp>
      <p:sp>
        <p:nvSpPr>
          <p:cNvPr id="13" name="Rectangle 12"/>
          <p:cNvSpPr/>
          <p:nvPr/>
        </p:nvSpPr>
        <p:spPr>
          <a:xfrm>
            <a:off x="2438400" y="4724400"/>
            <a:ext cx="4114800" cy="47466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Quick access to previous notes for patient</a:t>
            </a:r>
          </a:p>
        </p:txBody>
      </p:sp>
      <p:cxnSp>
        <p:nvCxnSpPr>
          <p:cNvPr id="15" name="Straight Arrow Connector 14"/>
          <p:cNvCxnSpPr/>
          <p:nvPr/>
        </p:nvCxnSpPr>
        <p:spPr>
          <a:xfrm flipH="1">
            <a:off x="1828800" y="4894263"/>
            <a:ext cx="6096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76600" y="274638"/>
            <a:ext cx="5410200" cy="1143000"/>
          </a:xfrm>
        </p:spPr>
        <p:txBody>
          <a:bodyPr/>
          <a:lstStyle/>
          <a:p>
            <a:pPr algn="r" eaLnBrk="1" hangingPunct="1"/>
            <a:r>
              <a:rPr lang="en-US" b="1" i="1" u="sng" smtClean="0">
                <a:solidFill>
                  <a:srgbClr val="0070C0"/>
                </a:solidFill>
              </a:rPr>
              <a:t>Wellness eNote</a:t>
            </a:r>
            <a:endParaRPr lang="en-US" smtClean="0"/>
          </a:p>
        </p:txBody>
      </p:sp>
      <p:sp>
        <p:nvSpPr>
          <p:cNvPr id="29699" name="Content Placeholder 2"/>
          <p:cNvSpPr>
            <a:spLocks noGrp="1"/>
          </p:cNvSpPr>
          <p:nvPr>
            <p:ph idx="1"/>
          </p:nvPr>
        </p:nvSpPr>
        <p:spPr>
          <a:xfrm>
            <a:off x="460375" y="1371600"/>
            <a:ext cx="8229600" cy="4525963"/>
          </a:xfrm>
        </p:spPr>
        <p:txBody>
          <a:bodyPr/>
          <a:lstStyle/>
          <a:p>
            <a:pPr eaLnBrk="1" hangingPunct="1"/>
            <a:r>
              <a:rPr lang="en-US" sz="2200" u="sng" smtClean="0"/>
              <a:t>Clinical Summary Tab </a:t>
            </a:r>
            <a:r>
              <a:rPr lang="en-US" sz="2200" smtClean="0"/>
              <a:t>allows user to document Allergies, Problem List, Medications, Surgeries, Hospitalizations, Screening Exams and Registry Measures (for example the WDMS Registry for GOAs)</a:t>
            </a:r>
          </a:p>
        </p:txBody>
      </p:sp>
      <p:pic>
        <p:nvPicPr>
          <p:cNvPr id="29700"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14600"/>
            <a:ext cx="8847138"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A5F9E47-2289-4C3F-84F4-67D498CAC362}" type="slidenum">
              <a:rPr lang="en-US"/>
              <a:pPr>
                <a:defRPr/>
              </a:pPr>
              <a:t>29</a:t>
            </a:fld>
            <a:endParaRPr lang="en-US" dirty="0"/>
          </a:p>
        </p:txBody>
      </p:sp>
      <p:sp>
        <p:nvSpPr>
          <p:cNvPr id="7" name="Rectangle 6"/>
          <p:cNvSpPr/>
          <p:nvPr/>
        </p:nvSpPr>
        <p:spPr>
          <a:xfrm>
            <a:off x="1066800" y="2743200"/>
            <a:ext cx="1143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System Overview</a:t>
            </a:r>
          </a:p>
        </p:txBody>
      </p:sp>
      <p:sp>
        <p:nvSpPr>
          <p:cNvPr id="3" name="Content Placeholder 2"/>
          <p:cNvSpPr>
            <a:spLocks noGrp="1"/>
          </p:cNvSpPr>
          <p:nvPr>
            <p:ph idx="1"/>
          </p:nvPr>
        </p:nvSpPr>
        <p:spPr/>
        <p:txBody>
          <a:bodyPr rtlCol="0">
            <a:normAutofit lnSpcReduction="10000"/>
          </a:bodyPr>
          <a:lstStyle/>
          <a:p>
            <a:pPr eaLnBrk="1" fontAlgn="auto" hangingPunct="1">
              <a:spcAft>
                <a:spcPts val="600"/>
              </a:spcAft>
              <a:buFont typeface="Arial" pitchFamily="34" charset="0"/>
              <a:buChar char="•"/>
              <a:defRPr/>
            </a:pPr>
            <a:r>
              <a:rPr lang="en-US" dirty="0" smtClean="0"/>
              <a:t>ROVR is an </a:t>
            </a:r>
            <a:r>
              <a:rPr lang="en-US" smtClean="0"/>
              <a:t>enterprise web-based </a:t>
            </a:r>
            <a:r>
              <a:rPr lang="en-US" dirty="0" smtClean="0"/>
              <a:t>application for </a:t>
            </a:r>
            <a:r>
              <a:rPr lang="en-US" dirty="0"/>
              <a:t>world-wide use </a:t>
            </a:r>
            <a:r>
              <a:rPr lang="en-US" dirty="0" smtClean="0"/>
              <a:t>to </a:t>
            </a:r>
            <a:r>
              <a:rPr lang="en-US" dirty="0"/>
              <a:t>support the </a:t>
            </a:r>
            <a:r>
              <a:rPr lang="en-US" dirty="0" smtClean="0"/>
              <a:t>United </a:t>
            </a:r>
            <a:r>
              <a:rPr lang="en-US" dirty="0"/>
              <a:t>States Army Veterinary </a:t>
            </a:r>
            <a:r>
              <a:rPr lang="en-US" dirty="0" smtClean="0"/>
              <a:t>Services </a:t>
            </a:r>
            <a:r>
              <a:rPr lang="en-US" dirty="0"/>
              <a:t>(VS</a:t>
            </a:r>
            <a:r>
              <a:rPr lang="en-US" dirty="0" smtClean="0"/>
              <a:t>) </a:t>
            </a:r>
          </a:p>
          <a:p>
            <a:pPr eaLnBrk="1" fontAlgn="auto" hangingPunct="1">
              <a:spcAft>
                <a:spcPts val="600"/>
              </a:spcAft>
              <a:buFont typeface="Arial" pitchFamily="34" charset="0"/>
              <a:buChar char="•"/>
              <a:defRPr/>
            </a:pPr>
            <a:r>
              <a:rPr lang="en-US" dirty="0" smtClean="0"/>
              <a:t>ROVR supports Government </a:t>
            </a:r>
            <a:r>
              <a:rPr lang="en-US" dirty="0"/>
              <a:t>Owned Animals (GOA) </a:t>
            </a:r>
            <a:r>
              <a:rPr lang="en-US" dirty="0" smtClean="0"/>
              <a:t>(including </a:t>
            </a:r>
            <a:r>
              <a:rPr lang="en-US" dirty="0"/>
              <a:t>Military Working Dogs [MWD] and equine animals) </a:t>
            </a:r>
            <a:r>
              <a:rPr lang="en-US" dirty="0" smtClean="0"/>
              <a:t>and </a:t>
            </a:r>
            <a:r>
              <a:rPr lang="en-US" dirty="0"/>
              <a:t>Privately Owned Animals (POA</a:t>
            </a:r>
            <a:r>
              <a:rPr lang="en-US" dirty="0" smtClean="0"/>
              <a:t>)  </a:t>
            </a:r>
            <a:endParaRPr lang="en-US" dirty="0"/>
          </a:p>
          <a:p>
            <a:pPr eaLnBrk="1" fontAlgn="auto" hangingPunct="1">
              <a:spcAft>
                <a:spcPts val="0"/>
              </a:spcAft>
              <a:buFont typeface="Arial" pitchFamily="34" charset="0"/>
              <a:buChar char="•"/>
              <a:defRPr/>
            </a:pPr>
            <a:r>
              <a:rPr lang="en-US" dirty="0"/>
              <a:t>ROVR </a:t>
            </a:r>
            <a:r>
              <a:rPr lang="en-US" dirty="0" smtClean="0"/>
              <a:t>has </a:t>
            </a:r>
            <a:r>
              <a:rPr lang="en-US" dirty="0"/>
              <a:t>a single-point-of-entry and fully accessible data </a:t>
            </a:r>
            <a:r>
              <a:rPr lang="en-US" dirty="0" smtClean="0"/>
              <a:t>repository</a:t>
            </a:r>
            <a:endParaRPr lang="en-US" dirty="0">
              <a:solidFill>
                <a:srgbClr val="0070C0"/>
              </a:solidFill>
            </a:endParaRPr>
          </a:p>
        </p:txBody>
      </p:sp>
      <p:pic>
        <p:nvPicPr>
          <p:cNvPr id="4100"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5F0AB19-5673-4C5F-8844-8C831D8B5071}" type="slidenum">
              <a:rPr lang="en-US"/>
              <a:pPr>
                <a:defRPr/>
              </a:pPr>
              <a:t>3</a:t>
            </a:fld>
            <a:endParaRPr lang="en-US" dirty="0"/>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0" y="274638"/>
            <a:ext cx="4876800" cy="1143000"/>
          </a:xfrm>
        </p:spPr>
        <p:txBody>
          <a:bodyPr/>
          <a:lstStyle/>
          <a:p>
            <a:pPr algn="r" eaLnBrk="1" hangingPunct="1"/>
            <a:r>
              <a:rPr lang="en-US" b="1" i="1" u="sng" smtClean="0">
                <a:solidFill>
                  <a:srgbClr val="0070C0"/>
                </a:solidFill>
              </a:rPr>
              <a:t>Wellness eNote</a:t>
            </a:r>
            <a:endParaRPr lang="en-US" smtClean="0"/>
          </a:p>
        </p:txBody>
      </p:sp>
      <p:sp>
        <p:nvSpPr>
          <p:cNvPr id="30723" name="Content Placeholder 2"/>
          <p:cNvSpPr>
            <a:spLocks noGrp="1"/>
          </p:cNvSpPr>
          <p:nvPr>
            <p:ph idx="1"/>
          </p:nvPr>
        </p:nvSpPr>
        <p:spPr>
          <a:xfrm>
            <a:off x="368300" y="1371600"/>
            <a:ext cx="8458200" cy="4525963"/>
          </a:xfrm>
        </p:spPr>
        <p:txBody>
          <a:bodyPr/>
          <a:lstStyle/>
          <a:p>
            <a:pPr eaLnBrk="1" hangingPunct="1"/>
            <a:r>
              <a:rPr lang="en-US" sz="2200" u="sng" smtClean="0"/>
              <a:t>Exam/Assessment/Diagnosis Tab </a:t>
            </a:r>
            <a:r>
              <a:rPr lang="en-US" sz="2200" smtClean="0"/>
              <a:t>allows user to document the Physical Exam, Assessment and Problem List information</a:t>
            </a:r>
          </a:p>
          <a:p>
            <a:pPr eaLnBrk="1" hangingPunct="1"/>
            <a:endParaRPr lang="en-US" b="1" i="1" u="sng" smtClean="0">
              <a:solidFill>
                <a:srgbClr val="0070C0"/>
              </a:solidFill>
            </a:endParaRPr>
          </a:p>
        </p:txBody>
      </p:sp>
      <p:pic>
        <p:nvPicPr>
          <p:cNvPr id="30724"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10"/>
          <p:cNvGrpSpPr>
            <a:grpSpLocks/>
          </p:cNvGrpSpPr>
          <p:nvPr/>
        </p:nvGrpSpPr>
        <p:grpSpPr bwMode="auto">
          <a:xfrm>
            <a:off x="139700" y="2171700"/>
            <a:ext cx="8915400" cy="3962400"/>
            <a:chOff x="139890" y="2171700"/>
            <a:chExt cx="8915400" cy="3962160"/>
          </a:xfrm>
        </p:grpSpPr>
        <p:pic>
          <p:nvPicPr>
            <p:cNvPr id="3072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90" y="2209800"/>
              <a:ext cx="8915400" cy="392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590" y="2743165"/>
              <a:ext cx="3962400" cy="2285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257990" y="2171700"/>
              <a:ext cx="2514600" cy="137151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Quickly allows user to document normal exam by selecting Check All Normal</a:t>
              </a:r>
            </a:p>
          </p:txBody>
        </p:sp>
        <p:cxnSp>
          <p:nvCxnSpPr>
            <p:cNvPr id="10" name="Straight Arrow Connector 9"/>
            <p:cNvCxnSpPr>
              <a:stCxn id="8" idx="1"/>
              <a:endCxn id="7" idx="3"/>
            </p:cNvCxnSpPr>
            <p:nvPr/>
          </p:nvCxnSpPr>
          <p:spPr>
            <a:xfrm flipH="1">
              <a:off x="4114990" y="2857458"/>
              <a:ext cx="1143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pPr>
              <a:defRPr/>
            </a:pPr>
            <a:fld id="{3539C824-42A9-4A9D-AEFA-4521E626A6E3}" type="slidenum">
              <a:rPr lang="en-US"/>
              <a:pPr>
                <a:defRPr/>
              </a:pPr>
              <a:t>30</a:t>
            </a:fld>
            <a:endParaRPr lang="en-US" dirty="0"/>
          </a:p>
        </p:txBody>
      </p:sp>
      <p:sp>
        <p:nvSpPr>
          <p:cNvPr id="12" name="Rectangle 11"/>
          <p:cNvSpPr/>
          <p:nvPr/>
        </p:nvSpPr>
        <p:spPr>
          <a:xfrm>
            <a:off x="2362200" y="2514600"/>
            <a:ext cx="19812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733800" y="274638"/>
            <a:ext cx="4953000" cy="1143000"/>
          </a:xfrm>
        </p:spPr>
        <p:txBody>
          <a:bodyPr/>
          <a:lstStyle/>
          <a:p>
            <a:pPr algn="r" eaLnBrk="1" hangingPunct="1"/>
            <a:r>
              <a:rPr lang="en-US" b="1" i="1" u="sng" smtClean="0">
                <a:solidFill>
                  <a:srgbClr val="0070C0"/>
                </a:solidFill>
              </a:rPr>
              <a:t>Wellness eNote</a:t>
            </a:r>
            <a:endParaRPr lang="en-US" smtClean="0"/>
          </a:p>
        </p:txBody>
      </p:sp>
      <p:sp>
        <p:nvSpPr>
          <p:cNvPr id="3" name="Content Placeholder 2"/>
          <p:cNvSpPr>
            <a:spLocks noGrp="1"/>
          </p:cNvSpPr>
          <p:nvPr>
            <p:ph idx="1"/>
          </p:nvPr>
        </p:nvSpPr>
        <p:spPr>
          <a:xfrm>
            <a:off x="479425" y="1393825"/>
            <a:ext cx="8229600" cy="4525963"/>
          </a:xfrm>
        </p:spPr>
        <p:txBody>
          <a:bodyPr rtlCol="0">
            <a:normAutofit/>
          </a:bodyPr>
          <a:lstStyle/>
          <a:p>
            <a:pPr eaLnBrk="1" fontAlgn="auto" hangingPunct="1">
              <a:spcAft>
                <a:spcPts val="0"/>
              </a:spcAft>
              <a:buFont typeface="Arial" pitchFamily="34" charset="0"/>
              <a:buChar char="•"/>
              <a:defRPr/>
            </a:pPr>
            <a:r>
              <a:rPr lang="en-US" sz="2200" u="sng" dirty="0" smtClean="0"/>
              <a:t>Standard Treatment Plan Tab </a:t>
            </a:r>
            <a:r>
              <a:rPr lang="en-US" sz="2200" dirty="0" smtClean="0"/>
              <a:t>allows user to select Master Service Packages and document the Administering of Vaccines and Medications</a:t>
            </a:r>
          </a:p>
          <a:p>
            <a:pPr marL="0" indent="0" eaLnBrk="1" fontAlgn="auto" hangingPunct="1">
              <a:spcAft>
                <a:spcPts val="0"/>
              </a:spcAft>
              <a:buFont typeface="Arial" pitchFamily="34" charset="0"/>
              <a:buNone/>
              <a:defRPr/>
            </a:pPr>
            <a:endParaRPr lang="en-US" b="1" i="1" u="sng" dirty="0">
              <a:solidFill>
                <a:srgbClr val="0070C0"/>
              </a:solidFill>
            </a:endParaRPr>
          </a:p>
        </p:txBody>
      </p:sp>
      <p:pic>
        <p:nvPicPr>
          <p:cNvPr id="31748"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Group 10"/>
          <p:cNvGrpSpPr>
            <a:grpSpLocks/>
          </p:cNvGrpSpPr>
          <p:nvPr/>
        </p:nvGrpSpPr>
        <p:grpSpPr bwMode="auto">
          <a:xfrm>
            <a:off x="153988" y="2509837"/>
            <a:ext cx="8839200" cy="3890963"/>
            <a:chOff x="154674" y="2286000"/>
            <a:chExt cx="8839200" cy="3890521"/>
          </a:xfrm>
        </p:grpSpPr>
        <p:pic>
          <p:nvPicPr>
            <p:cNvPr id="3175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74" y="2286000"/>
              <a:ext cx="8839200" cy="389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06086" y="3505062"/>
              <a:ext cx="3124200" cy="137144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Master Service items can be Declined or documented as Authorized Medical Deviation; </a:t>
              </a:r>
              <a:r>
                <a:rPr lang="en-US" dirty="0" smtClean="0">
                  <a:solidFill>
                    <a:schemeClr val="tx1"/>
                  </a:solidFill>
                </a:rPr>
                <a:t>Declined </a:t>
              </a:r>
              <a:r>
                <a:rPr lang="en-US" dirty="0">
                  <a:solidFill>
                    <a:schemeClr val="tx1"/>
                  </a:solidFill>
                </a:rPr>
                <a:t>items will cause the discount to be removed.</a:t>
              </a:r>
            </a:p>
          </p:txBody>
        </p:sp>
        <p:cxnSp>
          <p:nvCxnSpPr>
            <p:cNvPr id="10" name="Straight Arrow Connector 9"/>
            <p:cNvCxnSpPr>
              <a:stCxn id="8" idx="1"/>
            </p:cNvCxnSpPr>
            <p:nvPr/>
          </p:nvCxnSpPr>
          <p:spPr>
            <a:xfrm flipH="1" flipV="1">
              <a:off x="4574274" y="4076497"/>
              <a:ext cx="531812" cy="1142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D43C65BC-04FE-46C1-9323-481F995AC207}" type="slidenum">
              <a:rPr lang="en-US"/>
              <a:pPr>
                <a:defRPr/>
              </a:pPr>
              <a:t>31</a:t>
            </a:fld>
            <a:endParaRPr lang="en-US" dirty="0"/>
          </a:p>
        </p:txBody>
      </p:sp>
      <p:sp>
        <p:nvSpPr>
          <p:cNvPr id="13" name="Rectangle 12"/>
          <p:cNvSpPr/>
          <p:nvPr/>
        </p:nvSpPr>
        <p:spPr>
          <a:xfrm>
            <a:off x="4572000" y="2819400"/>
            <a:ext cx="1371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90800" y="274638"/>
            <a:ext cx="6096000" cy="1143000"/>
          </a:xfrm>
        </p:spPr>
        <p:txBody>
          <a:bodyPr/>
          <a:lstStyle/>
          <a:p>
            <a:pPr algn="r" eaLnBrk="1" hangingPunct="1"/>
            <a:r>
              <a:rPr lang="en-US" b="1" i="1" u="sng" smtClean="0">
                <a:solidFill>
                  <a:srgbClr val="0070C0"/>
                </a:solidFill>
              </a:rPr>
              <a:t>Administer Vaccinations</a:t>
            </a:r>
          </a:p>
        </p:txBody>
      </p:sp>
      <p:sp>
        <p:nvSpPr>
          <p:cNvPr id="32771" name="Content Placeholder 2"/>
          <p:cNvSpPr>
            <a:spLocks noGrp="1"/>
          </p:cNvSpPr>
          <p:nvPr>
            <p:ph idx="1"/>
          </p:nvPr>
        </p:nvSpPr>
        <p:spPr>
          <a:xfrm>
            <a:off x="457200" y="1447800"/>
            <a:ext cx="8229600" cy="4525963"/>
          </a:xfrm>
        </p:spPr>
        <p:txBody>
          <a:bodyPr/>
          <a:lstStyle/>
          <a:p>
            <a:pPr eaLnBrk="1" hangingPunct="1"/>
            <a:r>
              <a:rPr lang="en-US" sz="2200" u="sng" smtClean="0"/>
              <a:t>Administer Vaccination screen </a:t>
            </a:r>
            <a:r>
              <a:rPr lang="en-US" sz="2200" smtClean="0"/>
              <a:t>populates with default information for recently used lot number(s) and dosage/route/site based on the selected vaccine product.  User can change the defaulted information as needed.</a:t>
            </a:r>
          </a:p>
        </p:txBody>
      </p:sp>
      <p:pic>
        <p:nvPicPr>
          <p:cNvPr id="32772"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971800"/>
            <a:ext cx="8801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80F07907-6B4A-46BA-9138-2782DCC95EA2}"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667000" y="274638"/>
            <a:ext cx="6019800" cy="1143000"/>
          </a:xfrm>
        </p:spPr>
        <p:txBody>
          <a:bodyPr/>
          <a:lstStyle/>
          <a:p>
            <a:pPr algn="r" eaLnBrk="1" hangingPunct="1"/>
            <a:r>
              <a:rPr lang="en-US" b="1" i="1" u="sng" smtClean="0">
                <a:solidFill>
                  <a:srgbClr val="0070C0"/>
                </a:solidFill>
              </a:rPr>
              <a:t>Immunization History</a:t>
            </a:r>
            <a:endParaRPr lang="en-US" smtClean="0"/>
          </a:p>
        </p:txBody>
      </p:sp>
      <p:sp>
        <p:nvSpPr>
          <p:cNvPr id="33795" name="Content Placeholder 2"/>
          <p:cNvSpPr>
            <a:spLocks noGrp="1"/>
          </p:cNvSpPr>
          <p:nvPr>
            <p:ph idx="1"/>
          </p:nvPr>
        </p:nvSpPr>
        <p:spPr>
          <a:xfrm>
            <a:off x="457200" y="1219200"/>
            <a:ext cx="8229600" cy="4525963"/>
          </a:xfrm>
        </p:spPr>
        <p:txBody>
          <a:bodyPr/>
          <a:lstStyle/>
          <a:p>
            <a:pPr eaLnBrk="1" hangingPunct="1"/>
            <a:r>
              <a:rPr lang="en-US" sz="2200" u="sng" smtClean="0"/>
              <a:t>Immunization History section </a:t>
            </a:r>
            <a:r>
              <a:rPr lang="en-US" sz="2200" smtClean="0"/>
              <a:t>displays a vaccine schedule with compliance based on patient’s age and species.  Mouse over ‘Done’ items to display the vaccination details; mouse over ‘Future’, ‘Due’ and ‘Past Due’ items to view justification details for the vaccine.</a:t>
            </a:r>
          </a:p>
          <a:p>
            <a:pPr eaLnBrk="1" hangingPunct="1"/>
            <a:endParaRPr lang="en-US" b="1" i="1" u="sng" smtClean="0">
              <a:solidFill>
                <a:srgbClr val="0070C0"/>
              </a:solidFill>
            </a:endParaRPr>
          </a:p>
          <a:p>
            <a:pPr eaLnBrk="1" hangingPunct="1"/>
            <a:endParaRPr lang="en-US" b="1" i="1" u="sng" smtClean="0">
              <a:solidFill>
                <a:srgbClr val="0070C0"/>
              </a:solidFill>
            </a:endParaRPr>
          </a:p>
        </p:txBody>
      </p:sp>
      <p:pic>
        <p:nvPicPr>
          <p:cNvPr id="33796"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47950"/>
            <a:ext cx="86106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2FA9022-B69A-4211-B98E-CBC4F3318E59}" type="slidenum">
              <a:rPr lang="en-US"/>
              <a:pPr>
                <a:defRPr/>
              </a:pPr>
              <a:t>33</a:t>
            </a:fld>
            <a:endParaRPr lang="en-US" dirty="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667000" y="274638"/>
            <a:ext cx="6019800" cy="1143000"/>
          </a:xfrm>
        </p:spPr>
        <p:txBody>
          <a:bodyPr/>
          <a:lstStyle/>
          <a:p>
            <a:pPr algn="r" eaLnBrk="1" hangingPunct="1"/>
            <a:r>
              <a:rPr lang="en-US" b="1" i="1" u="sng" smtClean="0">
                <a:solidFill>
                  <a:srgbClr val="0070C0"/>
                </a:solidFill>
              </a:rPr>
              <a:t>Immunization Record</a:t>
            </a:r>
            <a:endParaRPr lang="en-US" smtClean="0"/>
          </a:p>
        </p:txBody>
      </p:sp>
      <p:pic>
        <p:nvPicPr>
          <p:cNvPr id="34819"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EA0C43-AF7C-460C-99A7-7A2C462943FB}" type="slidenum">
              <a:rPr lang="en-US"/>
              <a:pPr>
                <a:defRPr/>
              </a:pPr>
              <a:t>34</a:t>
            </a:fld>
            <a:endParaRPr lang="en-US" dirty="0"/>
          </a:p>
        </p:txBody>
      </p:sp>
      <p:pic>
        <p:nvPicPr>
          <p:cNvPr id="3482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257300"/>
            <a:ext cx="7019925"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48200" y="0"/>
            <a:ext cx="4267200" cy="1752600"/>
          </a:xfrm>
        </p:spPr>
        <p:txBody>
          <a:bodyPr/>
          <a:lstStyle/>
          <a:p>
            <a:pPr algn="r" eaLnBrk="1" hangingPunct="1"/>
            <a:r>
              <a:rPr lang="en-US" sz="4000" b="1" i="1" u="sng" smtClean="0">
                <a:solidFill>
                  <a:srgbClr val="0070C0"/>
                </a:solidFill>
              </a:rPr>
              <a:t>Rabies Certificate</a:t>
            </a:r>
            <a:endParaRPr lang="en-US" sz="4000" smtClean="0"/>
          </a:p>
        </p:txBody>
      </p:sp>
      <p:pic>
        <p:nvPicPr>
          <p:cNvPr id="35843"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8D703DE-FE39-496E-9833-E838D3A48B2E}" type="slidenum">
              <a:rPr lang="en-US"/>
              <a:pPr>
                <a:defRPr/>
              </a:pPr>
              <a:t>35</a:t>
            </a:fld>
            <a:endParaRPr lang="en-US" dirty="0"/>
          </a:p>
        </p:txBody>
      </p:sp>
      <p:pic>
        <p:nvPicPr>
          <p:cNvPr id="3584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413" y="1420813"/>
            <a:ext cx="6346825"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r" eaLnBrk="1" hangingPunct="1"/>
            <a:r>
              <a:rPr lang="en-US" b="1" i="1" u="sng" smtClean="0">
                <a:solidFill>
                  <a:srgbClr val="0070C0"/>
                </a:solidFill>
              </a:rPr>
              <a:t>Sign eNote</a:t>
            </a:r>
            <a:endParaRPr lang="en-US" smtClean="0"/>
          </a:p>
        </p:txBody>
      </p:sp>
      <p:sp>
        <p:nvSpPr>
          <p:cNvPr id="3" name="Content Placeholder 2"/>
          <p:cNvSpPr>
            <a:spLocks noGrp="1"/>
          </p:cNvSpPr>
          <p:nvPr>
            <p:ph sz="half" idx="1"/>
          </p:nvPr>
        </p:nvSpPr>
        <p:spPr>
          <a:xfrm>
            <a:off x="152400" y="1371600"/>
            <a:ext cx="2819400" cy="5105400"/>
          </a:xfrm>
        </p:spPr>
        <p:txBody>
          <a:bodyPr rtlCol="0">
            <a:normAutofit lnSpcReduction="10000"/>
          </a:bodyPr>
          <a:lstStyle/>
          <a:p>
            <a:pPr eaLnBrk="1" fontAlgn="auto" hangingPunct="1">
              <a:spcAft>
                <a:spcPts val="600"/>
              </a:spcAft>
              <a:buFont typeface="Arial" pitchFamily="34" charset="0"/>
              <a:buChar char="•"/>
              <a:defRPr/>
            </a:pPr>
            <a:r>
              <a:rPr lang="en-US" sz="2200" dirty="0" smtClean="0"/>
              <a:t>Signing the eNote allows user to view Pending Charges, document amount of time spent with patient, and select a Title for the note to display on the Patient’s eNote list</a:t>
            </a:r>
          </a:p>
          <a:p>
            <a:pPr eaLnBrk="1" fontAlgn="auto" hangingPunct="1">
              <a:spcAft>
                <a:spcPts val="0"/>
              </a:spcAft>
              <a:buFont typeface="Arial" pitchFamily="34" charset="0"/>
              <a:buChar char="•"/>
              <a:defRPr/>
            </a:pPr>
            <a:r>
              <a:rPr lang="en-US" sz="2200" dirty="0" smtClean="0"/>
              <a:t>User can click Sign and Check Out option to signal Front </a:t>
            </a:r>
            <a:r>
              <a:rPr lang="en-US" sz="2200" dirty="0"/>
              <a:t>D</a:t>
            </a:r>
            <a:r>
              <a:rPr lang="en-US" sz="2200" dirty="0" smtClean="0"/>
              <a:t>esk the patient is ready to be checked out</a:t>
            </a:r>
            <a:endParaRPr lang="en-US" dirty="0" smtClean="0"/>
          </a:p>
          <a:p>
            <a:pPr eaLnBrk="1" fontAlgn="auto" hangingPunct="1">
              <a:spcAft>
                <a:spcPts val="0"/>
              </a:spcAft>
              <a:buFont typeface="Arial" pitchFamily="34" charset="0"/>
              <a:buChar char="•"/>
              <a:defRPr/>
            </a:pPr>
            <a:endParaRPr lang="en-US" b="1" i="1" u="sng" dirty="0">
              <a:solidFill>
                <a:srgbClr val="0070C0"/>
              </a:solidFill>
            </a:endParaRPr>
          </a:p>
        </p:txBody>
      </p:sp>
      <p:sp>
        <p:nvSpPr>
          <p:cNvPr id="7" name="Content Placeholder 6"/>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endParaRPr lang="en-US" dirty="0"/>
          </a:p>
        </p:txBody>
      </p:sp>
      <p:pic>
        <p:nvPicPr>
          <p:cNvPr id="36869"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088" y="1404938"/>
            <a:ext cx="5776912"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5A6018D9-79E1-48B0-88EB-E065AF0CB887}" type="slidenum">
              <a:rPr lang="en-US"/>
              <a:pPr>
                <a:defRPr/>
              </a:pPr>
              <a:t>36</a:t>
            </a:fld>
            <a:endParaRPr lang="en-US" dirty="0"/>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838200"/>
          </a:xfrm>
        </p:spPr>
        <p:txBody>
          <a:bodyPr/>
          <a:lstStyle/>
          <a:p>
            <a:pPr algn="r" eaLnBrk="1" hangingPunct="1"/>
            <a:r>
              <a:rPr lang="en-US" b="1" i="1" u="sng" smtClean="0">
                <a:solidFill>
                  <a:srgbClr val="0070C0"/>
                </a:solidFill>
              </a:rPr>
              <a:t>Generated/Printed eNote</a:t>
            </a:r>
            <a:endParaRPr lang="en-US" smtClean="0"/>
          </a:p>
        </p:txBody>
      </p:sp>
      <p:pic>
        <p:nvPicPr>
          <p:cNvPr id="37891" name="Picture 5"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DE5BAAE-7D99-43D8-9800-3B62A2E2BC05}" type="slidenum">
              <a:rPr lang="en-US"/>
              <a:pPr>
                <a:defRPr/>
              </a:pPr>
              <a:t>37</a:t>
            </a:fld>
            <a:endParaRPr lang="en-US" dirty="0"/>
          </a:p>
        </p:txBody>
      </p:sp>
      <p:sp>
        <p:nvSpPr>
          <p:cNvPr id="37893" name="Content Placeholder 2"/>
          <p:cNvSpPr>
            <a:spLocks noGrp="1"/>
          </p:cNvSpPr>
          <p:nvPr>
            <p:ph sz="half" idx="1"/>
          </p:nvPr>
        </p:nvSpPr>
        <p:spPr>
          <a:xfrm>
            <a:off x="304800" y="1371600"/>
            <a:ext cx="2819400" cy="5105400"/>
          </a:xfrm>
        </p:spPr>
        <p:txBody>
          <a:bodyPr/>
          <a:lstStyle/>
          <a:p>
            <a:pPr eaLnBrk="1" hangingPunct="1">
              <a:spcAft>
                <a:spcPts val="600"/>
              </a:spcAft>
            </a:pPr>
            <a:r>
              <a:rPr lang="en-US" sz="2200" dirty="0" smtClean="0"/>
              <a:t>The generated/ printed eNote pulls the information entered throughout the tab pages and puts it into SOAP Format</a:t>
            </a:r>
          </a:p>
          <a:p>
            <a:pPr eaLnBrk="1" hangingPunct="1">
              <a:spcAft>
                <a:spcPts val="600"/>
              </a:spcAft>
            </a:pPr>
            <a:r>
              <a:rPr lang="en-US" sz="2200" dirty="0" smtClean="0"/>
              <a:t>The footer indicates it is an electronic version of the SF600</a:t>
            </a:r>
          </a:p>
          <a:p>
            <a:pPr eaLnBrk="1" hangingPunct="1"/>
            <a:endParaRPr lang="en-US" b="1" i="1" u="sng" dirty="0" smtClean="0">
              <a:solidFill>
                <a:srgbClr val="0070C0"/>
              </a:solidFill>
            </a:endParaRPr>
          </a:p>
        </p:txBody>
      </p:sp>
      <p:pic>
        <p:nvPicPr>
          <p:cNvPr id="378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838200"/>
            <a:ext cx="4038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62200" y="274638"/>
            <a:ext cx="6324600" cy="1143000"/>
          </a:xfrm>
        </p:spPr>
        <p:txBody>
          <a:bodyPr/>
          <a:lstStyle/>
          <a:p>
            <a:pPr algn="r" eaLnBrk="1" hangingPunct="1"/>
            <a:r>
              <a:rPr lang="en-US" b="1" i="1" u="sng" smtClean="0">
                <a:solidFill>
                  <a:srgbClr val="0070C0"/>
                </a:solidFill>
              </a:rPr>
              <a:t>Invoicing Overview</a:t>
            </a:r>
            <a:endParaRPr lang="en-US" smtClean="0"/>
          </a:p>
        </p:txBody>
      </p:sp>
      <p:sp>
        <p:nvSpPr>
          <p:cNvPr id="3" name="Content Placeholder 2"/>
          <p:cNvSpPr>
            <a:spLocks noGrp="1"/>
          </p:cNvSpPr>
          <p:nvPr>
            <p:ph idx="1"/>
          </p:nvPr>
        </p:nvSpPr>
        <p:spPr>
          <a:xfrm>
            <a:off x="457200" y="1447800"/>
            <a:ext cx="8229600" cy="5105400"/>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Supports 4 standard Rate Plans:</a:t>
            </a:r>
          </a:p>
          <a:p>
            <a:pPr lvl="1" eaLnBrk="1" fontAlgn="auto" hangingPunct="1">
              <a:spcAft>
                <a:spcPts val="0"/>
              </a:spcAft>
              <a:buFont typeface="Arial" pitchFamily="34" charset="0"/>
              <a:buChar char="–"/>
              <a:defRPr/>
            </a:pPr>
            <a:r>
              <a:rPr lang="en-US" dirty="0" smtClean="0"/>
              <a:t>DHP GOA</a:t>
            </a:r>
          </a:p>
          <a:p>
            <a:pPr lvl="1" eaLnBrk="1" fontAlgn="auto" hangingPunct="1">
              <a:spcAft>
                <a:spcPts val="0"/>
              </a:spcAft>
              <a:buFont typeface="Arial" pitchFamily="34" charset="0"/>
              <a:buChar char="–"/>
              <a:defRPr/>
            </a:pPr>
            <a:r>
              <a:rPr lang="en-US" dirty="0" smtClean="0"/>
              <a:t>Non-DHP GOA</a:t>
            </a:r>
          </a:p>
          <a:p>
            <a:pPr lvl="1" eaLnBrk="1" fontAlgn="auto" hangingPunct="1">
              <a:spcAft>
                <a:spcPts val="0"/>
              </a:spcAft>
              <a:buFont typeface="Arial" pitchFamily="34" charset="0"/>
              <a:buChar char="–"/>
              <a:defRPr/>
            </a:pPr>
            <a:r>
              <a:rPr lang="en-US" dirty="0" smtClean="0"/>
              <a:t>Full Markup</a:t>
            </a:r>
          </a:p>
          <a:p>
            <a:pPr lvl="1" eaLnBrk="1" fontAlgn="auto" hangingPunct="1">
              <a:spcAft>
                <a:spcPts val="0"/>
              </a:spcAft>
              <a:buFont typeface="Arial" pitchFamily="34" charset="0"/>
              <a:buChar char="–"/>
              <a:defRPr/>
            </a:pPr>
            <a:r>
              <a:rPr lang="en-US" dirty="0" smtClean="0"/>
              <a:t>Zero Rate</a:t>
            </a:r>
          </a:p>
          <a:p>
            <a:pPr eaLnBrk="1" fontAlgn="auto" hangingPunct="1">
              <a:spcAft>
                <a:spcPts val="0"/>
              </a:spcAft>
              <a:buFont typeface="Arial" pitchFamily="34" charset="0"/>
              <a:buChar char="•"/>
              <a:defRPr/>
            </a:pPr>
            <a:r>
              <a:rPr lang="en-US" dirty="0" smtClean="0"/>
              <a:t>Supports DoDVSA approved Minimum ($3.50), Maximum ($20), and Percent Markup (35%) for POAs on inventory items</a:t>
            </a:r>
          </a:p>
          <a:p>
            <a:pPr eaLnBrk="1" fontAlgn="auto" hangingPunct="1">
              <a:spcAft>
                <a:spcPts val="0"/>
              </a:spcAft>
              <a:buFont typeface="Arial" pitchFamily="34" charset="0"/>
              <a:buChar char="•"/>
              <a:defRPr/>
            </a:pPr>
            <a:r>
              <a:rPr lang="en-US" dirty="0" smtClean="0"/>
              <a:t>Allows users to post charges and generate Invoices, Receipts, and Statements</a:t>
            </a:r>
          </a:p>
          <a:p>
            <a:pPr eaLnBrk="1" fontAlgn="auto" hangingPunct="1">
              <a:spcAft>
                <a:spcPts val="0"/>
              </a:spcAft>
              <a:buFont typeface="Arial" pitchFamily="34" charset="0"/>
              <a:buChar char="•"/>
              <a:defRPr/>
            </a:pPr>
            <a:r>
              <a:rPr lang="en-US" dirty="0" smtClean="0"/>
              <a:t>Allows users to process payments and issue refunds</a:t>
            </a:r>
          </a:p>
          <a:p>
            <a:pPr eaLnBrk="1" fontAlgn="auto" hangingPunct="1">
              <a:spcAft>
                <a:spcPts val="0"/>
              </a:spcAft>
              <a:buFont typeface="Arial" pitchFamily="34" charset="0"/>
              <a:buChar char="•"/>
              <a:defRPr/>
            </a:pPr>
            <a:r>
              <a:rPr lang="en-US" dirty="0" smtClean="0"/>
              <a:t>Allows authorized users to enter advanced financial transactions to handle bad debt write-off, returned check fee, vendor refunds, transfer in/out of accounts receivable, adjust a credit balance, etc.  </a:t>
            </a:r>
          </a:p>
          <a:p>
            <a:pPr eaLnBrk="1" fontAlgn="auto" hangingPunct="1">
              <a:spcAft>
                <a:spcPts val="0"/>
              </a:spcAft>
              <a:buFont typeface="Arial" pitchFamily="34" charset="0"/>
              <a:buChar char="•"/>
              <a:defRPr/>
            </a:pPr>
            <a:r>
              <a:rPr lang="en-US" dirty="0" smtClean="0"/>
              <a:t>Supports the Daily/Monthly Financial Reports:</a:t>
            </a:r>
          </a:p>
          <a:p>
            <a:pPr lvl="1" eaLnBrk="1" fontAlgn="auto" hangingPunct="1">
              <a:spcAft>
                <a:spcPts val="0"/>
              </a:spcAft>
              <a:buFont typeface="Arial" pitchFamily="34" charset="0"/>
              <a:buChar char="–"/>
              <a:defRPr/>
            </a:pPr>
            <a:r>
              <a:rPr lang="en-US" dirty="0" smtClean="0"/>
              <a:t>Deposit Slip</a:t>
            </a:r>
          </a:p>
          <a:p>
            <a:pPr lvl="1" eaLnBrk="1" fontAlgn="auto" hangingPunct="1">
              <a:spcAft>
                <a:spcPts val="0"/>
              </a:spcAft>
              <a:buFont typeface="Arial" pitchFamily="34" charset="0"/>
              <a:buChar char="–"/>
              <a:defRPr/>
            </a:pPr>
            <a:r>
              <a:rPr lang="en-US" dirty="0" smtClean="0"/>
              <a:t>Transaction Summary</a:t>
            </a:r>
          </a:p>
          <a:p>
            <a:pPr lvl="1" eaLnBrk="1" fontAlgn="auto" hangingPunct="1">
              <a:spcAft>
                <a:spcPts val="0"/>
              </a:spcAft>
              <a:buFont typeface="Arial" pitchFamily="34" charset="0"/>
              <a:buChar char="–"/>
              <a:defRPr/>
            </a:pPr>
            <a:r>
              <a:rPr lang="en-US" dirty="0" smtClean="0"/>
              <a:t>Accounts Receivable</a:t>
            </a:r>
          </a:p>
          <a:p>
            <a:pPr lvl="1" eaLnBrk="1" fontAlgn="auto" hangingPunct="1">
              <a:spcAft>
                <a:spcPts val="0"/>
              </a:spcAft>
              <a:buFont typeface="Arial" pitchFamily="34" charset="0"/>
              <a:buChar char="–"/>
              <a:defRPr/>
            </a:pPr>
            <a:r>
              <a:rPr lang="en-US" dirty="0" smtClean="0"/>
              <a:t>Account Summary</a:t>
            </a:r>
            <a:endParaRPr lang="en-US" dirty="0"/>
          </a:p>
        </p:txBody>
      </p:sp>
      <p:pic>
        <p:nvPicPr>
          <p:cNvPr id="38916"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32B4665-9683-4FEE-B42A-CD02A2B7E323}" type="slidenum">
              <a:rPr lang="en-US"/>
              <a:pPr>
                <a:defRPr/>
              </a:pPr>
              <a:t>38</a:t>
            </a:fld>
            <a:endParaRPr lang="en-US" dirty="0"/>
          </a:p>
        </p:txBody>
      </p:sp>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Invoice Pricing Overview </a:t>
            </a:r>
          </a:p>
        </p:txBody>
      </p:sp>
      <p:pic>
        <p:nvPicPr>
          <p:cNvPr id="39939"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457200" y="12954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200">
                <a:latin typeface="Calibri" pitchFamily="34" charset="0"/>
              </a:rPr>
              <a:t>Owners will be associated with an Organization Type to determine the appropriate Rate Plan and Owner Category</a:t>
            </a:r>
          </a:p>
        </p:txBody>
      </p:sp>
      <p:graphicFrame>
        <p:nvGraphicFramePr>
          <p:cNvPr id="7" name="Table 6"/>
          <p:cNvGraphicFramePr>
            <a:graphicFrameLocks noGrp="1"/>
          </p:cNvGraphicFramePr>
          <p:nvPr/>
        </p:nvGraphicFramePr>
        <p:xfrm>
          <a:off x="1981200" y="2133600"/>
          <a:ext cx="5410200" cy="4419593"/>
        </p:xfrm>
        <a:graphic>
          <a:graphicData uri="http://schemas.openxmlformats.org/drawingml/2006/table">
            <a:tbl>
              <a:tblPr firstRow="1" firstCol="1" bandRow="1"/>
              <a:tblGrid>
                <a:gridCol w="2405346"/>
                <a:gridCol w="1280620"/>
                <a:gridCol w="1724234"/>
              </a:tblGrid>
              <a:tr h="536824">
                <a:tc>
                  <a:txBody>
                    <a:bodyPr/>
                    <a:lstStyle/>
                    <a:p>
                      <a:pPr marL="0" marR="0">
                        <a:lnSpc>
                          <a:spcPct val="115000"/>
                        </a:lnSpc>
                        <a:spcBef>
                          <a:spcPts val="0"/>
                        </a:spcBef>
                        <a:spcAft>
                          <a:spcPts val="0"/>
                        </a:spcAft>
                      </a:pPr>
                      <a:r>
                        <a:rPr lang="en-US" sz="900" b="1" dirty="0">
                          <a:solidFill>
                            <a:srgbClr val="1F497D"/>
                          </a:solidFill>
                          <a:effectLst/>
                          <a:latin typeface="Calibri"/>
                          <a:ea typeface="Calibri"/>
                          <a:cs typeface="Calibri"/>
                        </a:rPr>
                        <a:t>Organization Type</a:t>
                      </a:r>
                      <a:endParaRPr lang="en-US" sz="900" dirty="0">
                        <a:effectLst/>
                        <a:latin typeface="Calibri"/>
                        <a:ea typeface="Calibri"/>
                        <a:cs typeface="Calibri"/>
                      </a:endParaRPr>
                    </a:p>
                    <a:p>
                      <a:pPr marL="0" marR="0">
                        <a:lnSpc>
                          <a:spcPct val="115000"/>
                        </a:lnSpc>
                        <a:spcBef>
                          <a:spcPts val="0"/>
                        </a:spcBef>
                        <a:spcAft>
                          <a:spcPts val="0"/>
                        </a:spcAft>
                      </a:pPr>
                      <a:r>
                        <a:rPr lang="en-US" sz="900" b="1" dirty="0">
                          <a:solidFill>
                            <a:srgbClr val="1F497D"/>
                          </a:solidFill>
                          <a:effectLst/>
                          <a:latin typeface="Calibri"/>
                          <a:ea typeface="Calibri"/>
                          <a:cs typeface="Calibri"/>
                        </a:rPr>
                        <a:t>(this list will be configured behind the scenes)</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900" b="1" dirty="0">
                          <a:solidFill>
                            <a:srgbClr val="1F497D"/>
                          </a:solidFill>
                          <a:effectLst/>
                          <a:latin typeface="Calibri"/>
                          <a:ea typeface="Calibri"/>
                          <a:cs typeface="Calibri"/>
                        </a:rPr>
                        <a:t>Owner</a:t>
                      </a:r>
                      <a:endParaRPr lang="en-US" sz="900" dirty="0">
                        <a:effectLst/>
                        <a:latin typeface="Calibri"/>
                        <a:ea typeface="Calibri"/>
                        <a:cs typeface="Calibri"/>
                      </a:endParaRPr>
                    </a:p>
                    <a:p>
                      <a:pPr marL="0" marR="0" algn="ctr">
                        <a:lnSpc>
                          <a:spcPct val="115000"/>
                        </a:lnSpc>
                        <a:spcBef>
                          <a:spcPts val="0"/>
                        </a:spcBef>
                        <a:spcAft>
                          <a:spcPts val="0"/>
                        </a:spcAft>
                      </a:pPr>
                      <a:r>
                        <a:rPr lang="en-US" sz="900" b="1" dirty="0">
                          <a:solidFill>
                            <a:srgbClr val="1F497D"/>
                          </a:solidFill>
                          <a:effectLst/>
                          <a:latin typeface="Calibri"/>
                          <a:ea typeface="Calibri"/>
                          <a:cs typeface="Calibri"/>
                        </a:rPr>
                        <a:t>Category</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900" b="1" dirty="0">
                          <a:solidFill>
                            <a:srgbClr val="1F497D"/>
                          </a:solidFill>
                          <a:effectLst/>
                          <a:latin typeface="Calibri"/>
                          <a:ea typeface="Calibri"/>
                          <a:cs typeface="Calibri"/>
                        </a:rPr>
                        <a:t>Rate Plan</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Border Patrol</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Capitol Police</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Customs</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DEA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Holdover</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HOLDOVER</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Military Equine (DHP)</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39">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Military Equine (Non-DHP)</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03">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Military Working Dog Training Center</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ZERO RATE</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MWD</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MWR Animals</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Other Contract</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CONTRACT</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Other DHP 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Other Non-DHP 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Other Zero Rate 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ZERO RATE</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03">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Pentagon Force Protection Agency</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POA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POA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FULL-MARKUP</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40">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Secret Service</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Stray</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STRAY</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TSA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NON-DHP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24">
                <a:tc>
                  <a:txBody>
                    <a:bodyPr/>
                    <a:lstStyle/>
                    <a:p>
                      <a:pPr marL="0" marR="0">
                        <a:lnSpc>
                          <a:spcPct val="115000"/>
                        </a:lnSpc>
                        <a:spcBef>
                          <a:spcPts val="0"/>
                        </a:spcBef>
                        <a:spcAft>
                          <a:spcPts val="0"/>
                        </a:spcAft>
                      </a:pPr>
                      <a:r>
                        <a:rPr lang="en-US" sz="900" dirty="0">
                          <a:solidFill>
                            <a:srgbClr val="1F497D"/>
                          </a:solidFill>
                          <a:effectLst/>
                          <a:latin typeface="Calibri"/>
                          <a:ea typeface="Calibri"/>
                          <a:cs typeface="Calibri"/>
                        </a:rPr>
                        <a:t>Unit Mascot</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GOA</a:t>
                      </a:r>
                      <a:endParaRPr lang="en-US" sz="900" dirty="0">
                        <a:effectLst/>
                        <a:latin typeface="Calibri"/>
                        <a:ea typeface="Calibri"/>
                        <a:cs typeface="Calibri"/>
                      </a:endParaRPr>
                    </a:p>
                  </a:txBody>
                  <a:tcPr marL="57788" marR="57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1F497D"/>
                          </a:solidFill>
                          <a:effectLst/>
                          <a:latin typeface="Calibri"/>
                          <a:ea typeface="Calibri"/>
                          <a:cs typeface="Calibri"/>
                        </a:rPr>
                        <a:t>DHP GOA</a:t>
                      </a:r>
                      <a:endParaRPr lang="en-US" sz="900" dirty="0">
                        <a:effectLs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99943826-47BD-407F-BB80-9F70262874C9}" type="slidenum">
              <a:rPr lang="en-US"/>
              <a:pPr>
                <a:defRPr/>
              </a:pPr>
              <a:t>39</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Core Functionality</a:t>
            </a:r>
          </a:p>
        </p:txBody>
      </p:sp>
      <p:sp>
        <p:nvSpPr>
          <p:cNvPr id="3" name="Content Placeholder 2"/>
          <p:cNvSpPr>
            <a:spLocks noGrp="1"/>
          </p:cNvSpPr>
          <p:nvPr>
            <p:ph idx="1"/>
          </p:nvPr>
        </p:nvSpPr>
        <p:spPr>
          <a:xfrm>
            <a:off x="457200" y="1600200"/>
            <a:ext cx="8229600" cy="49530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Patient/Owner Management</a:t>
            </a:r>
          </a:p>
          <a:p>
            <a:pPr eaLnBrk="1" fontAlgn="auto" hangingPunct="1">
              <a:spcAft>
                <a:spcPts val="0"/>
              </a:spcAft>
              <a:buFont typeface="Arial" pitchFamily="34" charset="0"/>
              <a:buChar char="•"/>
              <a:defRPr/>
            </a:pPr>
            <a:r>
              <a:rPr lang="en-US" dirty="0" smtClean="0"/>
              <a:t>Scheduling/Managing Appointments</a:t>
            </a:r>
          </a:p>
          <a:p>
            <a:pPr eaLnBrk="1" fontAlgn="auto" hangingPunct="1">
              <a:spcAft>
                <a:spcPts val="0"/>
              </a:spcAft>
              <a:buFont typeface="Arial" pitchFamily="34" charset="0"/>
              <a:buChar char="•"/>
              <a:defRPr/>
            </a:pPr>
            <a:r>
              <a:rPr lang="en-US" dirty="0" smtClean="0"/>
              <a:t>Clinical Documentation (SOAP Note)</a:t>
            </a:r>
          </a:p>
          <a:p>
            <a:pPr eaLnBrk="1" fontAlgn="auto" hangingPunct="1">
              <a:spcAft>
                <a:spcPts val="0"/>
              </a:spcAft>
              <a:buFont typeface="Arial" pitchFamily="34" charset="0"/>
              <a:buChar char="•"/>
              <a:defRPr/>
            </a:pPr>
            <a:r>
              <a:rPr lang="en-US" dirty="0" smtClean="0"/>
              <a:t>Forms Generation (e.g. Rabies Certificate, Veterinary Health Certificate, FAVN-OIE Rabies Antibody Test)</a:t>
            </a:r>
          </a:p>
          <a:p>
            <a:pPr eaLnBrk="1" fontAlgn="auto" hangingPunct="1">
              <a:spcAft>
                <a:spcPts val="0"/>
              </a:spcAft>
              <a:buFont typeface="Arial" pitchFamily="34" charset="0"/>
              <a:buChar char="•"/>
              <a:defRPr/>
            </a:pPr>
            <a:r>
              <a:rPr lang="en-US" dirty="0" smtClean="0"/>
              <a:t>Task/Order Management</a:t>
            </a:r>
          </a:p>
          <a:p>
            <a:pPr eaLnBrk="1" fontAlgn="auto" hangingPunct="1">
              <a:spcAft>
                <a:spcPts val="0"/>
              </a:spcAft>
              <a:buFont typeface="Arial" pitchFamily="34" charset="0"/>
              <a:buChar char="•"/>
              <a:defRPr/>
            </a:pPr>
            <a:r>
              <a:rPr lang="en-US" dirty="0" smtClean="0"/>
              <a:t>Invoicing with support for different owner rate plans</a:t>
            </a:r>
          </a:p>
          <a:p>
            <a:pPr eaLnBrk="1" fontAlgn="auto" hangingPunct="1">
              <a:spcAft>
                <a:spcPts val="0"/>
              </a:spcAft>
              <a:buFont typeface="Arial" pitchFamily="34" charset="0"/>
              <a:buChar char="•"/>
              <a:defRPr/>
            </a:pPr>
            <a:r>
              <a:rPr lang="en-US" dirty="0" smtClean="0"/>
              <a:t>Inventory Management</a:t>
            </a:r>
          </a:p>
          <a:p>
            <a:pPr eaLnBrk="1" fontAlgn="auto" hangingPunct="1">
              <a:spcAft>
                <a:spcPts val="0"/>
              </a:spcAft>
              <a:buFont typeface="Arial" pitchFamily="34" charset="0"/>
              <a:buChar char="•"/>
              <a:defRPr/>
            </a:pPr>
            <a:r>
              <a:rPr lang="en-US" dirty="0" smtClean="0"/>
              <a:t>Working Dog Management System (WDMS) Interface</a:t>
            </a:r>
          </a:p>
          <a:p>
            <a:pPr eaLnBrk="1" fontAlgn="auto" hangingPunct="1">
              <a:spcAft>
                <a:spcPts val="0"/>
              </a:spcAft>
              <a:buFont typeface="Arial" pitchFamily="34" charset="0"/>
              <a:buChar char="•"/>
              <a:defRPr/>
            </a:pPr>
            <a:r>
              <a:rPr lang="en-US" dirty="0" smtClean="0"/>
              <a:t>Patient Lists/Registries</a:t>
            </a:r>
          </a:p>
          <a:p>
            <a:pPr eaLnBrk="1" fontAlgn="auto" hangingPunct="1">
              <a:spcAft>
                <a:spcPts val="0"/>
              </a:spcAft>
              <a:buFont typeface="Arial" pitchFamily="34" charset="0"/>
              <a:buChar char="•"/>
              <a:defRPr/>
            </a:pPr>
            <a:r>
              <a:rPr lang="en-US" dirty="0" smtClean="0"/>
              <a:t>Daily/Monthly Financial Reports</a:t>
            </a:r>
          </a:p>
          <a:p>
            <a:pPr eaLnBrk="1" fontAlgn="auto" hangingPunct="1">
              <a:spcAft>
                <a:spcPts val="0"/>
              </a:spcAft>
              <a:buFont typeface="Arial" pitchFamily="34" charset="0"/>
              <a:buChar char="•"/>
              <a:defRPr/>
            </a:pPr>
            <a:r>
              <a:rPr lang="en-US" dirty="0" smtClean="0"/>
              <a:t>Clinical/Administrative Reports </a:t>
            </a:r>
          </a:p>
        </p:txBody>
      </p:sp>
      <p:pic>
        <p:nvPicPr>
          <p:cNvPr id="5124"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11BF906-1C12-4E7B-9334-6C686A76B8EA}" type="slidenum">
              <a:rPr lang="en-US"/>
              <a:pPr>
                <a:defRPr/>
              </a:pPr>
              <a:t>4</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 Invoice Pricing Overview  </a:t>
            </a:r>
          </a:p>
        </p:txBody>
      </p:sp>
      <p:pic>
        <p:nvPicPr>
          <p:cNvPr id="40963"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533400" y="1439863"/>
            <a:ext cx="822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200" u="sng">
                <a:latin typeface="Calibri" pitchFamily="34" charset="0"/>
              </a:rPr>
              <a:t>Minimum, Maximum and Percent Mark-up </a:t>
            </a:r>
            <a:r>
              <a:rPr lang="en-US" sz="2200">
                <a:latin typeface="Calibri" pitchFamily="34" charset="0"/>
              </a:rPr>
              <a:t>are applied to Inventory items based on Inventory Category and Rate Plan (currently configured just for POAs)</a:t>
            </a:r>
          </a:p>
        </p:txBody>
      </p:sp>
      <p:pic>
        <p:nvPicPr>
          <p:cNvPr id="4096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90800"/>
            <a:ext cx="6934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62200" y="2743200"/>
            <a:ext cx="2743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362200" y="4495800"/>
            <a:ext cx="2743200" cy="369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E9BD9575-FFCB-466F-B914-01AE74416071}" type="slidenum">
              <a:rPr lang="en-US"/>
              <a:pPr>
                <a:defRPr/>
              </a:pPr>
              <a:t>40</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rtlCol="0">
            <a:normAutofit fontScale="90000"/>
          </a:bodyPr>
          <a:lstStyle/>
          <a:p>
            <a:pPr algn="r" eaLnBrk="1" fontAlgn="auto" hangingPunct="1">
              <a:spcAft>
                <a:spcPts val="0"/>
              </a:spcAft>
              <a:defRPr/>
            </a:pPr>
            <a:r>
              <a:rPr lang="en-US" b="1" i="1" u="sng" dirty="0" smtClean="0">
                <a:solidFill>
                  <a:srgbClr val="0070C0"/>
                </a:solidFill>
              </a:rPr>
              <a:t>Invoicing Process – Check Out</a:t>
            </a:r>
            <a:endParaRPr lang="en-US" dirty="0"/>
          </a:p>
        </p:txBody>
      </p:sp>
      <p:sp>
        <p:nvSpPr>
          <p:cNvPr id="3" name="Content Placeholder 2"/>
          <p:cNvSpPr>
            <a:spLocks noGrp="1"/>
          </p:cNvSpPr>
          <p:nvPr>
            <p:ph idx="1"/>
          </p:nvPr>
        </p:nvSpPr>
        <p:spPr>
          <a:xfrm>
            <a:off x="457200" y="1600200"/>
            <a:ext cx="8382000" cy="4800600"/>
          </a:xfrm>
        </p:spPr>
        <p:txBody>
          <a:bodyPr rtlCol="0">
            <a:normAutofit fontScale="92500" lnSpcReduction="10000"/>
          </a:bodyPr>
          <a:lstStyle/>
          <a:p>
            <a:pPr eaLnBrk="1" fontAlgn="auto" hangingPunct="1">
              <a:spcAft>
                <a:spcPts val="0"/>
              </a:spcAft>
              <a:buFont typeface="Arial" pitchFamily="34" charset="0"/>
              <a:buChar char="•"/>
              <a:defRPr/>
            </a:pPr>
            <a:r>
              <a:rPr lang="en-US" b="1" i="1" dirty="0" smtClean="0"/>
              <a:t>Daily Activity &gt; Check Out Patient allows user to:</a:t>
            </a:r>
          </a:p>
          <a:p>
            <a:pPr lvl="1" eaLnBrk="1" fontAlgn="auto" hangingPunct="1">
              <a:spcAft>
                <a:spcPts val="0"/>
              </a:spcAft>
              <a:buFont typeface="Arial" pitchFamily="34" charset="0"/>
              <a:buChar char="–"/>
              <a:defRPr/>
            </a:pPr>
            <a:r>
              <a:rPr lang="en-US" dirty="0" smtClean="0"/>
              <a:t>Review Pending Charges </a:t>
            </a:r>
          </a:p>
          <a:p>
            <a:pPr lvl="2" eaLnBrk="1" fontAlgn="auto" hangingPunct="1">
              <a:spcAft>
                <a:spcPts val="0"/>
              </a:spcAft>
              <a:buFont typeface="Arial" pitchFamily="34" charset="0"/>
              <a:buChar char="•"/>
              <a:defRPr/>
            </a:pPr>
            <a:r>
              <a:rPr lang="en-US" dirty="0" smtClean="0"/>
              <a:t>User Fee will automatically be added for POAs (one user fee is added regardless of the number of patients being checked-out)</a:t>
            </a:r>
          </a:p>
          <a:p>
            <a:pPr lvl="1" eaLnBrk="1" fontAlgn="auto" hangingPunct="1">
              <a:spcAft>
                <a:spcPts val="0"/>
              </a:spcAft>
              <a:buFont typeface="Arial" pitchFamily="34" charset="0"/>
              <a:buChar char="–"/>
              <a:defRPr/>
            </a:pPr>
            <a:r>
              <a:rPr lang="en-US" dirty="0" smtClean="0"/>
              <a:t>Add Charges (ex. Counter Sale) prior to Posting</a:t>
            </a:r>
          </a:p>
          <a:p>
            <a:pPr lvl="1" eaLnBrk="1" fontAlgn="auto" hangingPunct="1">
              <a:spcAft>
                <a:spcPts val="0"/>
              </a:spcAft>
              <a:buFont typeface="Arial" pitchFamily="34" charset="0"/>
              <a:buChar char="–"/>
              <a:defRPr/>
            </a:pPr>
            <a:r>
              <a:rPr lang="en-US" dirty="0"/>
              <a:t>V</a:t>
            </a:r>
            <a:r>
              <a:rPr lang="en-US" dirty="0" smtClean="0"/>
              <a:t>iew Account History and Transaction Detail</a:t>
            </a:r>
          </a:p>
          <a:p>
            <a:pPr lvl="1" eaLnBrk="1" fontAlgn="auto" hangingPunct="1">
              <a:spcAft>
                <a:spcPts val="0"/>
              </a:spcAft>
              <a:buFont typeface="Arial" pitchFamily="34" charset="0"/>
              <a:buChar char="–"/>
              <a:defRPr/>
            </a:pPr>
            <a:r>
              <a:rPr lang="en-US" dirty="0" smtClean="0"/>
              <a:t>Return Items</a:t>
            </a:r>
          </a:p>
          <a:p>
            <a:pPr lvl="1" eaLnBrk="1" fontAlgn="auto" hangingPunct="1">
              <a:spcAft>
                <a:spcPts val="0"/>
              </a:spcAft>
              <a:buFont typeface="Arial" pitchFamily="34" charset="0"/>
              <a:buChar char="–"/>
              <a:defRPr/>
            </a:pPr>
            <a:r>
              <a:rPr lang="en-US" dirty="0" smtClean="0"/>
              <a:t>Post Charges for GOAs and Post and Invoice for POAs</a:t>
            </a:r>
          </a:p>
          <a:p>
            <a:pPr lvl="1" eaLnBrk="1" fontAlgn="auto" hangingPunct="1">
              <a:spcAft>
                <a:spcPts val="0"/>
              </a:spcAft>
              <a:buFont typeface="Arial" pitchFamily="34" charset="0"/>
              <a:buChar char="–"/>
              <a:defRPr/>
            </a:pPr>
            <a:r>
              <a:rPr lang="en-US" dirty="0" smtClean="0"/>
              <a:t>Accept Payments/Issue Refund</a:t>
            </a:r>
          </a:p>
          <a:p>
            <a:pPr lvl="1" eaLnBrk="1" fontAlgn="auto" hangingPunct="1">
              <a:spcAft>
                <a:spcPts val="0"/>
              </a:spcAft>
              <a:buFont typeface="Arial" pitchFamily="34" charset="0"/>
              <a:buChar char="–"/>
              <a:defRPr/>
            </a:pPr>
            <a:r>
              <a:rPr lang="en-US" dirty="0" smtClean="0"/>
              <a:t>Print Invoice and Receipts</a:t>
            </a:r>
            <a:r>
              <a:rPr lang="en-US" dirty="0"/>
              <a:t> </a:t>
            </a:r>
          </a:p>
          <a:p>
            <a:pPr eaLnBrk="1" fontAlgn="auto" hangingPunct="1">
              <a:spcAft>
                <a:spcPts val="0"/>
              </a:spcAft>
              <a:buFont typeface="Arial" pitchFamily="34" charset="0"/>
              <a:buChar char="•"/>
              <a:defRPr/>
            </a:pPr>
            <a:endParaRPr lang="en-US" dirty="0"/>
          </a:p>
        </p:txBody>
      </p:sp>
      <p:pic>
        <p:nvPicPr>
          <p:cNvPr id="41988"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0B703207-8DA3-4B03-80F0-DC136BD63B06}" type="slidenum">
              <a:rPr lang="en-US"/>
              <a:pPr>
                <a:defRPr/>
              </a:pPr>
              <a:t>41</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76600" y="274638"/>
            <a:ext cx="5410200" cy="1143000"/>
          </a:xfrm>
        </p:spPr>
        <p:txBody>
          <a:bodyPr/>
          <a:lstStyle/>
          <a:p>
            <a:pPr algn="r" eaLnBrk="1" hangingPunct="1"/>
            <a:r>
              <a:rPr lang="en-US" b="1" i="1" u="sng" smtClean="0">
                <a:solidFill>
                  <a:srgbClr val="0070C0"/>
                </a:solidFill>
              </a:rPr>
              <a:t>Review Charges</a:t>
            </a:r>
            <a:endParaRPr lang="en-US" smtClean="0"/>
          </a:p>
        </p:txBody>
      </p:sp>
      <p:sp>
        <p:nvSpPr>
          <p:cNvPr id="3" name="Content Placeholder 2"/>
          <p:cNvSpPr>
            <a:spLocks noGrp="1"/>
          </p:cNvSpPr>
          <p:nvPr>
            <p:ph idx="1"/>
          </p:nvPr>
        </p:nvSpPr>
        <p:spPr/>
        <p:txBody>
          <a:bodyPr rtlCol="0">
            <a:normAutofit/>
          </a:bodyPr>
          <a:lstStyle/>
          <a:p>
            <a:pPr marL="457200" lvl="1" indent="0" eaLnBrk="1" fontAlgn="auto" hangingPunct="1">
              <a:spcAft>
                <a:spcPts val="0"/>
              </a:spcAft>
              <a:buFont typeface="Arial" pitchFamily="34" charset="0"/>
              <a:buNone/>
              <a:defRPr/>
            </a:pPr>
            <a:endParaRPr lang="en-US" b="1" i="1" u="sng" dirty="0" smtClean="0">
              <a:solidFill>
                <a:srgbClr val="0070C0"/>
              </a:solidFill>
            </a:endParaRPr>
          </a:p>
          <a:p>
            <a:pPr marL="0" indent="0" eaLnBrk="1" fontAlgn="auto" hangingPunct="1">
              <a:spcAft>
                <a:spcPts val="0"/>
              </a:spcAft>
              <a:buFont typeface="Arial" pitchFamily="34" charset="0"/>
              <a:buNone/>
              <a:defRPr/>
            </a:pPr>
            <a:r>
              <a:rPr lang="en-US" dirty="0"/>
              <a:t> </a:t>
            </a:r>
          </a:p>
          <a:p>
            <a:pPr eaLnBrk="1" fontAlgn="auto" hangingPunct="1">
              <a:spcAft>
                <a:spcPts val="0"/>
              </a:spcAft>
              <a:buFont typeface="Arial" pitchFamily="34" charset="0"/>
              <a:buChar char="•"/>
              <a:defRPr/>
            </a:pPr>
            <a:endParaRPr lang="en-US" dirty="0"/>
          </a:p>
        </p:txBody>
      </p:sp>
      <p:pic>
        <p:nvPicPr>
          <p:cNvPr id="43012"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75" y="1371600"/>
            <a:ext cx="7661275" cy="505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71DA1C44-D352-4D54-842B-9CA0D156548F}" type="slidenum">
              <a:rPr lang="en-US"/>
              <a:pPr>
                <a:defRPr/>
              </a:pPr>
              <a:t>42</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0" y="274638"/>
            <a:ext cx="6629400" cy="1143000"/>
          </a:xfrm>
        </p:spPr>
        <p:txBody>
          <a:bodyPr/>
          <a:lstStyle/>
          <a:p>
            <a:pPr algn="r" eaLnBrk="1" hangingPunct="1"/>
            <a:r>
              <a:rPr lang="en-US" sz="4000" b="1" i="1" u="sng" smtClean="0">
                <a:solidFill>
                  <a:srgbClr val="0070C0"/>
                </a:solidFill>
              </a:rPr>
              <a:t>Invoice and Payments Screen</a:t>
            </a:r>
            <a:endParaRPr lang="en-US" sz="4000" smtClean="0"/>
          </a:p>
        </p:txBody>
      </p:sp>
      <p:sp>
        <p:nvSpPr>
          <p:cNvPr id="3" name="Content Placeholder 2"/>
          <p:cNvSpPr>
            <a:spLocks noGrp="1"/>
          </p:cNvSpPr>
          <p:nvPr>
            <p:ph idx="1"/>
          </p:nvPr>
        </p:nvSpPr>
        <p:spPr/>
        <p:txBody>
          <a:bodyPr rtlCol="0">
            <a:normAutofit/>
          </a:bodyPr>
          <a:lstStyle/>
          <a:p>
            <a:pPr marL="457200" lvl="1" indent="0" eaLnBrk="1" fontAlgn="auto" hangingPunct="1">
              <a:spcAft>
                <a:spcPts val="0"/>
              </a:spcAft>
              <a:buFont typeface="Arial" pitchFamily="34" charset="0"/>
              <a:buNone/>
              <a:defRPr/>
            </a:pPr>
            <a:endParaRPr lang="en-US" b="1" i="1" u="sng" dirty="0" smtClean="0">
              <a:solidFill>
                <a:srgbClr val="0070C0"/>
              </a:solidFill>
            </a:endParaRPr>
          </a:p>
          <a:p>
            <a:pPr marL="0" indent="0" eaLnBrk="1" fontAlgn="auto" hangingPunct="1">
              <a:spcAft>
                <a:spcPts val="0"/>
              </a:spcAft>
              <a:buFont typeface="Arial" pitchFamily="34" charset="0"/>
              <a:buNone/>
              <a:defRPr/>
            </a:pPr>
            <a:r>
              <a:rPr lang="en-US" dirty="0"/>
              <a:t> </a:t>
            </a:r>
          </a:p>
          <a:p>
            <a:pPr eaLnBrk="1" fontAlgn="auto" hangingPunct="1">
              <a:spcAft>
                <a:spcPts val="0"/>
              </a:spcAft>
              <a:buFont typeface="Arial" pitchFamily="34" charset="0"/>
              <a:buChar char="•"/>
              <a:defRPr/>
            </a:pPr>
            <a:endParaRPr lang="en-US" dirty="0"/>
          </a:p>
        </p:txBody>
      </p:sp>
      <p:pic>
        <p:nvPicPr>
          <p:cNvPr id="44036"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90725"/>
            <a:ext cx="6858000" cy="4638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B3A73D9F-2190-4345-9442-72AB70E43FB9}" type="slidenum">
              <a:rPr lang="en-US"/>
              <a:pPr>
                <a:defRPr/>
              </a:pPr>
              <a:t>43</a:t>
            </a:fld>
            <a:endParaRPr lang="en-US" dirty="0"/>
          </a:p>
        </p:txBody>
      </p:sp>
      <p:sp>
        <p:nvSpPr>
          <p:cNvPr id="44039" name="TextBox 6"/>
          <p:cNvSpPr txBox="1">
            <a:spLocks noChangeArrowheads="1"/>
          </p:cNvSpPr>
          <p:nvPr/>
        </p:nvSpPr>
        <p:spPr bwMode="auto">
          <a:xfrm>
            <a:off x="457200" y="12954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dirty="0">
                <a:latin typeface="Calibri" pitchFamily="34" charset="0"/>
              </a:rPr>
              <a:t>Once the Post Charges and Invoice button is clicked, the system displays the Invoice and Payments screen.  User can review/print the invoice and then select add payment.</a:t>
            </a:r>
          </a:p>
        </p:txBody>
      </p:sp>
    </p:spTree>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362200" y="274638"/>
            <a:ext cx="6324600" cy="1143000"/>
          </a:xfrm>
        </p:spPr>
        <p:txBody>
          <a:bodyPr/>
          <a:lstStyle/>
          <a:p>
            <a:pPr algn="r" eaLnBrk="1" hangingPunct="1"/>
            <a:r>
              <a:rPr lang="en-US" b="1" i="1" u="sng" smtClean="0">
                <a:solidFill>
                  <a:srgbClr val="0070C0"/>
                </a:solidFill>
              </a:rPr>
              <a:t>Account History Screen</a:t>
            </a:r>
            <a:endParaRPr lang="en-US" smtClean="0"/>
          </a:p>
        </p:txBody>
      </p:sp>
      <p:pic>
        <p:nvPicPr>
          <p:cNvPr id="45059"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30CEC13-8DE9-4EDF-AA6D-279D411805D5}" type="slidenum">
              <a:rPr lang="en-US"/>
              <a:pPr>
                <a:defRPr/>
              </a:pPr>
              <a:t>44</a:t>
            </a:fld>
            <a:endParaRPr lang="en-US" dirty="0"/>
          </a:p>
        </p:txBody>
      </p:sp>
      <p:pic>
        <p:nvPicPr>
          <p:cNvPr id="450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22274"/>
          <a:stretch>
            <a:fillRect/>
          </a:stretch>
        </p:blipFill>
        <p:spPr bwMode="auto">
          <a:xfrm>
            <a:off x="542395" y="2286000"/>
            <a:ext cx="799200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5"/>
          <p:cNvSpPr txBox="1">
            <a:spLocks noChangeArrowheads="1"/>
          </p:cNvSpPr>
          <p:nvPr/>
        </p:nvSpPr>
        <p:spPr bwMode="auto">
          <a:xfrm>
            <a:off x="457200" y="12954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dirty="0">
                <a:latin typeface="Calibri" pitchFamily="34" charset="0"/>
              </a:rPr>
              <a:t>If payment is not entered, the Account History screen reflects a </a:t>
            </a:r>
            <a:r>
              <a:rPr lang="en-US" dirty="0" smtClean="0">
                <a:latin typeface="Calibri" pitchFamily="34" charset="0"/>
              </a:rPr>
              <a:t>balance due.</a:t>
            </a:r>
            <a:endParaRPr lang="en-US" dirty="0">
              <a:latin typeface="Calibri" pitchFamily="34" charset="0"/>
            </a:endParaRPr>
          </a:p>
          <a:p>
            <a:pPr eaLnBrk="1" hangingPunct="1">
              <a:buFont typeface="Arial" charset="0"/>
              <a:buChar char="•"/>
            </a:pPr>
            <a:r>
              <a:rPr lang="en-US" dirty="0">
                <a:latin typeface="Calibri" pitchFamily="34" charset="0"/>
              </a:rPr>
              <a:t>Clicking on the description for an item displays the details for that entry whether it be the transaction details or displaying the generated </a:t>
            </a:r>
            <a:r>
              <a:rPr lang="en-US" dirty="0" smtClean="0">
                <a:latin typeface="Calibri" pitchFamily="34" charset="0"/>
              </a:rPr>
              <a:t>invoice/statement.</a:t>
            </a:r>
            <a:endParaRPr lang="en-US" dirty="0">
              <a:latin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727200"/>
            <a:ext cx="719613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3810000" y="274638"/>
            <a:ext cx="4876800" cy="1143000"/>
          </a:xfrm>
        </p:spPr>
        <p:txBody>
          <a:bodyPr/>
          <a:lstStyle/>
          <a:p>
            <a:pPr algn="r" eaLnBrk="1" hangingPunct="1"/>
            <a:r>
              <a:rPr lang="en-US" b="1" i="1" u="sng" smtClean="0">
                <a:solidFill>
                  <a:srgbClr val="0070C0"/>
                </a:solidFill>
              </a:rPr>
              <a:t>Invoice Sample</a:t>
            </a:r>
            <a:endParaRPr lang="en-US" smtClean="0"/>
          </a:p>
        </p:txBody>
      </p:sp>
      <p:pic>
        <p:nvPicPr>
          <p:cNvPr id="46084" name="Picture 3" descr="ROV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AC0A379-1D5E-4AAE-BACB-108102C27775}" type="slidenum">
              <a:rPr lang="en-US"/>
              <a:pPr>
                <a:defRPr/>
              </a:pPr>
              <a:t>45</a:t>
            </a:fld>
            <a:endParaRPr lang="en-US" dirty="0"/>
          </a:p>
        </p:txBody>
      </p:sp>
      <p:sp>
        <p:nvSpPr>
          <p:cNvPr id="46086" name="TextBox 5"/>
          <p:cNvSpPr txBox="1">
            <a:spLocks noChangeArrowheads="1"/>
          </p:cNvSpPr>
          <p:nvPr/>
        </p:nvSpPr>
        <p:spPr bwMode="auto">
          <a:xfrm>
            <a:off x="3200400" y="5572125"/>
            <a:ext cx="2438400" cy="523875"/>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Calibri" pitchFamily="34" charset="0"/>
              </a:rPr>
              <a:t>Each VTF can configure notices to display on  their invoices</a:t>
            </a:r>
          </a:p>
        </p:txBody>
      </p:sp>
      <p:cxnSp>
        <p:nvCxnSpPr>
          <p:cNvPr id="8" name="Straight Arrow Connector 7"/>
          <p:cNvCxnSpPr/>
          <p:nvPr/>
        </p:nvCxnSpPr>
        <p:spPr>
          <a:xfrm flipH="1">
            <a:off x="2133600" y="5715000"/>
            <a:ext cx="1066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8"/>
          <p:cNvSpPr txBox="1">
            <a:spLocks noChangeArrowheads="1"/>
          </p:cNvSpPr>
          <p:nvPr/>
        </p:nvSpPr>
        <p:spPr bwMode="auto">
          <a:xfrm>
            <a:off x="457200" y="12954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dirty="0">
                <a:latin typeface="Calibri" pitchFamily="34" charset="0"/>
              </a:rPr>
              <a:t>Each invoice can be viewed from the Account History </a:t>
            </a:r>
            <a:r>
              <a:rPr lang="en-US" dirty="0" smtClean="0">
                <a:latin typeface="Calibri" pitchFamily="34" charset="0"/>
              </a:rPr>
              <a:t>screen</a:t>
            </a:r>
            <a:endParaRPr lang="en-US" dirty="0">
              <a:latin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362200" y="274638"/>
            <a:ext cx="6324600" cy="1143000"/>
          </a:xfrm>
        </p:spPr>
        <p:txBody>
          <a:bodyPr/>
          <a:lstStyle/>
          <a:p>
            <a:pPr algn="r" eaLnBrk="1" hangingPunct="1"/>
            <a:r>
              <a:rPr lang="en-US" b="1" i="1" u="sng" smtClean="0">
                <a:solidFill>
                  <a:srgbClr val="0070C0"/>
                </a:solidFill>
              </a:rPr>
              <a:t>Statement Sample</a:t>
            </a:r>
            <a:endParaRPr lang="en-US" smtClean="0"/>
          </a:p>
        </p:txBody>
      </p:sp>
      <p:pic>
        <p:nvPicPr>
          <p:cNvPr id="47107"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AA1233A-6974-41A9-89A8-587E61FDEDD7}" type="slidenum">
              <a:rPr lang="en-US"/>
              <a:pPr>
                <a:defRPr/>
              </a:pPr>
              <a:t>46</a:t>
            </a:fld>
            <a:endParaRPr lang="en-US" dirty="0"/>
          </a:p>
        </p:txBody>
      </p:sp>
      <p:sp>
        <p:nvSpPr>
          <p:cNvPr id="47109" name="TextBox 5"/>
          <p:cNvSpPr txBox="1">
            <a:spLocks noChangeArrowheads="1"/>
          </p:cNvSpPr>
          <p:nvPr/>
        </p:nvSpPr>
        <p:spPr bwMode="auto">
          <a:xfrm>
            <a:off x="457200" y="1371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atin typeface="Calibri" pitchFamily="34" charset="0"/>
              </a:rPr>
              <a:t>The Account History screen showed a Statement had been generated since owner has a balance.  </a:t>
            </a:r>
          </a:p>
        </p:txBody>
      </p:sp>
      <p:pic>
        <p:nvPicPr>
          <p:cNvPr id="471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828800"/>
            <a:ext cx="5943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7"/>
          <p:cNvSpPr txBox="1">
            <a:spLocks noChangeArrowheads="1"/>
          </p:cNvSpPr>
          <p:nvPr/>
        </p:nvSpPr>
        <p:spPr bwMode="auto">
          <a:xfrm>
            <a:off x="3962400" y="5983288"/>
            <a:ext cx="3124200" cy="522287"/>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Calibri" pitchFamily="34" charset="0"/>
              </a:rPr>
              <a:t>Each VTF can configure one or more notices to display on their statements</a:t>
            </a:r>
          </a:p>
        </p:txBody>
      </p:sp>
      <p:cxnSp>
        <p:nvCxnSpPr>
          <p:cNvPr id="9" name="Straight Arrow Connector 8"/>
          <p:cNvCxnSpPr/>
          <p:nvPr/>
        </p:nvCxnSpPr>
        <p:spPr>
          <a:xfrm flipH="1" flipV="1">
            <a:off x="3352800" y="6096000"/>
            <a:ext cx="6096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rtlCol="0">
            <a:normAutofit fontScale="90000"/>
          </a:bodyPr>
          <a:lstStyle/>
          <a:p>
            <a:pPr algn="r" eaLnBrk="1" fontAlgn="auto" hangingPunct="1">
              <a:spcAft>
                <a:spcPts val="0"/>
              </a:spcAft>
              <a:defRPr/>
            </a:pPr>
            <a:r>
              <a:rPr lang="en-US" b="1" i="1" u="sng" dirty="0" smtClean="0">
                <a:solidFill>
                  <a:srgbClr val="0070C0"/>
                </a:solidFill>
              </a:rPr>
              <a:t>Invoice and Receipt Sample</a:t>
            </a:r>
            <a:endParaRPr lang="en-US" dirty="0"/>
          </a:p>
        </p:txBody>
      </p:sp>
      <p:pic>
        <p:nvPicPr>
          <p:cNvPr id="48131"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47788"/>
            <a:ext cx="7426325" cy="467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D82AFB3-43AF-419D-8E8C-EC4C12009B7A}" type="slidenum">
              <a:rPr lang="en-US"/>
              <a:pPr>
                <a:defRPr/>
              </a:pPr>
              <a:t>47</a:t>
            </a:fld>
            <a:endParaRPr lang="en-US" dirty="0"/>
          </a:p>
        </p:txBody>
      </p:sp>
      <p:sp>
        <p:nvSpPr>
          <p:cNvPr id="6" name="Rectangle 5"/>
          <p:cNvSpPr/>
          <p:nvPr/>
        </p:nvSpPr>
        <p:spPr>
          <a:xfrm>
            <a:off x="838200" y="4800600"/>
            <a:ext cx="2057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5" name="TextBox 6"/>
          <p:cNvSpPr txBox="1">
            <a:spLocks noChangeArrowheads="1"/>
          </p:cNvSpPr>
          <p:nvPr/>
        </p:nvSpPr>
        <p:spPr bwMode="auto">
          <a:xfrm>
            <a:off x="685800" y="6045200"/>
            <a:ext cx="7620000" cy="58420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Calibri" pitchFamily="34" charset="0"/>
              </a:rPr>
              <a:t>Payment information is displayed on the Invoice and Receipt; this example is where payment was made at time of invoice</a:t>
            </a:r>
          </a:p>
        </p:txBody>
      </p:sp>
      <p:cxnSp>
        <p:nvCxnSpPr>
          <p:cNvPr id="8" name="Straight Arrow Connector 7"/>
          <p:cNvCxnSpPr/>
          <p:nvPr/>
        </p:nvCxnSpPr>
        <p:spPr>
          <a:xfrm flipH="1" flipV="1">
            <a:off x="1371600" y="5257800"/>
            <a:ext cx="3048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362200" y="274638"/>
            <a:ext cx="6324600" cy="1143000"/>
          </a:xfrm>
        </p:spPr>
        <p:txBody>
          <a:bodyPr/>
          <a:lstStyle/>
          <a:p>
            <a:pPr algn="r" eaLnBrk="1" hangingPunct="1"/>
            <a:r>
              <a:rPr lang="en-US" b="1" i="1" u="sng" smtClean="0">
                <a:solidFill>
                  <a:srgbClr val="0070C0"/>
                </a:solidFill>
              </a:rPr>
              <a:t>Inventory Management</a:t>
            </a:r>
            <a:endParaRPr lang="en-US" smtClean="0"/>
          </a:p>
        </p:txBody>
      </p:sp>
      <p:sp>
        <p:nvSpPr>
          <p:cNvPr id="49155" name="Content Placeholder 2"/>
          <p:cNvSpPr>
            <a:spLocks noGrp="1"/>
          </p:cNvSpPr>
          <p:nvPr>
            <p:ph idx="1"/>
          </p:nvPr>
        </p:nvSpPr>
        <p:spPr>
          <a:xfrm>
            <a:off x="457200" y="1524000"/>
            <a:ext cx="8229600" cy="5029200"/>
          </a:xfrm>
        </p:spPr>
        <p:txBody>
          <a:bodyPr/>
          <a:lstStyle/>
          <a:p>
            <a:pPr eaLnBrk="1" hangingPunct="1"/>
            <a:r>
              <a:rPr lang="en-US" sz="2800" b="1" i="1" dirty="0" smtClean="0"/>
              <a:t>Inventory Management is supported at the Enterprise Level and VTF Level based on User Role</a:t>
            </a:r>
          </a:p>
          <a:p>
            <a:pPr lvl="1" eaLnBrk="1" hangingPunct="1"/>
            <a:r>
              <a:rPr lang="en-US" sz="2400" dirty="0" smtClean="0"/>
              <a:t>Enterprise Inventory Management allows Admin users to add new items and  ‘</a:t>
            </a:r>
            <a:r>
              <a:rPr lang="en-US" sz="2400" dirty="0" err="1" smtClean="0"/>
              <a:t>Unauthorize</a:t>
            </a:r>
            <a:r>
              <a:rPr lang="en-US" sz="2400" dirty="0" smtClean="0"/>
              <a:t>’ inventory items as needed (ex. Product recall or formulary changes)</a:t>
            </a:r>
          </a:p>
          <a:p>
            <a:pPr lvl="1" eaLnBrk="1" hangingPunct="1"/>
            <a:r>
              <a:rPr lang="en-US" sz="2400" dirty="0" smtClean="0"/>
              <a:t>VTF Inventory Management allows users to:</a:t>
            </a:r>
          </a:p>
          <a:p>
            <a:pPr lvl="2" eaLnBrk="1" hangingPunct="1"/>
            <a:r>
              <a:rPr lang="en-US" sz="2000" dirty="0" smtClean="0"/>
              <a:t>Flag inventory items as ‘Inactive’ based on site needs</a:t>
            </a:r>
          </a:p>
          <a:p>
            <a:pPr lvl="2" eaLnBrk="1" hangingPunct="1"/>
            <a:r>
              <a:rPr lang="en-US" sz="2000" dirty="0" smtClean="0"/>
              <a:t>Edit, Adjust, and Receive Inventory items with Cost and Quantity information</a:t>
            </a:r>
          </a:p>
          <a:p>
            <a:pPr lvl="2" eaLnBrk="1" hangingPunct="1"/>
            <a:r>
              <a:rPr lang="en-US" sz="2000" dirty="0" smtClean="0"/>
              <a:t>Perform Inventory Reconciliation process</a:t>
            </a:r>
          </a:p>
          <a:p>
            <a:pPr lvl="2" eaLnBrk="1" hangingPunct="1"/>
            <a:r>
              <a:rPr lang="en-US" sz="2000" dirty="0" smtClean="0"/>
              <a:t>Inventory dispense/usage adjustments to </a:t>
            </a:r>
            <a:r>
              <a:rPr lang="en-US" sz="2000" dirty="0" err="1" smtClean="0"/>
              <a:t>qty</a:t>
            </a:r>
            <a:r>
              <a:rPr lang="en-US" sz="2000" dirty="0" smtClean="0"/>
              <a:t> on hand occur automatically for ‘tracked’ inventory items</a:t>
            </a:r>
          </a:p>
          <a:p>
            <a:pPr lvl="2" eaLnBrk="1" hangingPunct="1"/>
            <a:endParaRPr lang="en-US" dirty="0" smtClean="0">
              <a:solidFill>
                <a:srgbClr val="0070C0"/>
              </a:solidFill>
            </a:endParaRPr>
          </a:p>
        </p:txBody>
      </p:sp>
      <p:pic>
        <p:nvPicPr>
          <p:cNvPr id="49156"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23FDFFF-4FC2-4252-B1EE-54DBF309EFEB}" type="slidenum">
              <a:rPr lang="en-US"/>
              <a:pPr>
                <a:defRPr/>
              </a:pPr>
              <a:t>48</a:t>
            </a:fld>
            <a:endParaRPr lang="en-US" dirty="0"/>
          </a:p>
        </p:txBody>
      </p:sp>
    </p:spTree>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362200" y="274638"/>
            <a:ext cx="6324600" cy="1143000"/>
          </a:xfrm>
        </p:spPr>
        <p:txBody>
          <a:bodyPr/>
          <a:lstStyle/>
          <a:p>
            <a:pPr algn="r" eaLnBrk="1" hangingPunct="1"/>
            <a:r>
              <a:rPr lang="en-US" b="1" i="1" u="sng" smtClean="0">
                <a:solidFill>
                  <a:srgbClr val="0070C0"/>
                </a:solidFill>
              </a:rPr>
              <a:t>Inventory Management</a:t>
            </a:r>
            <a:endParaRPr lang="en-US" smtClean="0"/>
          </a:p>
        </p:txBody>
      </p:sp>
      <p:pic>
        <p:nvPicPr>
          <p:cNvPr id="50179"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3440113"/>
            <a:ext cx="8229600" cy="2960687"/>
          </a:xfrm>
          <a:ln>
            <a:solidFill>
              <a:schemeClr val="tx1"/>
            </a:solidFill>
            <a:miter lim="800000"/>
            <a:headEnd/>
            <a:tailEnd/>
          </a:ln>
        </p:spPr>
      </p:pic>
      <p:sp>
        <p:nvSpPr>
          <p:cNvPr id="50181" name="TextBox 7"/>
          <p:cNvSpPr txBox="1">
            <a:spLocks noChangeArrowheads="1"/>
          </p:cNvSpPr>
          <p:nvPr/>
        </p:nvSpPr>
        <p:spPr bwMode="auto">
          <a:xfrm>
            <a:off x="457200" y="1414463"/>
            <a:ext cx="830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400" u="sng" dirty="0">
                <a:latin typeface="Calibri" pitchFamily="34" charset="0"/>
              </a:rPr>
              <a:t>Inventory Administration screen at VTF level </a:t>
            </a:r>
            <a:r>
              <a:rPr lang="en-US" sz="2400" dirty="0">
                <a:latin typeface="Calibri" pitchFamily="34" charset="0"/>
              </a:rPr>
              <a:t>displays items by Inventory Category for Retail/Supply items and allows user to search by ID, Description or Synonym</a:t>
            </a:r>
          </a:p>
          <a:p>
            <a:pPr eaLnBrk="1" hangingPunct="1">
              <a:buFont typeface="Arial" charset="0"/>
              <a:buChar char="•"/>
            </a:pPr>
            <a:r>
              <a:rPr lang="en-US" sz="2400" dirty="0">
                <a:latin typeface="Calibri" pitchFamily="34" charset="0"/>
              </a:rPr>
              <a:t>List shows cost (either rolling average cost or last unit cost), </a:t>
            </a:r>
            <a:r>
              <a:rPr lang="en-US" sz="2400" dirty="0" err="1">
                <a:latin typeface="Calibri" pitchFamily="34" charset="0"/>
              </a:rPr>
              <a:t>qty</a:t>
            </a:r>
            <a:r>
              <a:rPr lang="en-US" sz="2400" dirty="0">
                <a:latin typeface="Calibri" pitchFamily="34" charset="0"/>
              </a:rPr>
              <a:t> on hand, and </a:t>
            </a:r>
            <a:r>
              <a:rPr lang="en-US" sz="2400" dirty="0" err="1">
                <a:latin typeface="Calibri" pitchFamily="34" charset="0"/>
              </a:rPr>
              <a:t>qty</a:t>
            </a:r>
            <a:r>
              <a:rPr lang="en-US" sz="2400" dirty="0">
                <a:latin typeface="Calibri" pitchFamily="34" charset="0"/>
              </a:rPr>
              <a:t> on reserve (for Rx refills not yet picked up)</a:t>
            </a:r>
          </a:p>
        </p:txBody>
      </p:sp>
      <p:sp>
        <p:nvSpPr>
          <p:cNvPr id="3" name="Slide Number Placeholder 2"/>
          <p:cNvSpPr>
            <a:spLocks noGrp="1"/>
          </p:cNvSpPr>
          <p:nvPr>
            <p:ph type="sldNum" sz="quarter" idx="12"/>
          </p:nvPr>
        </p:nvSpPr>
        <p:spPr/>
        <p:txBody>
          <a:bodyPr/>
          <a:lstStyle/>
          <a:p>
            <a:pPr>
              <a:defRPr/>
            </a:pPr>
            <a:fld id="{B83D8277-9A98-4D97-BC04-9F1CE5B37FDC}" type="slidenum">
              <a:rPr lang="en-US"/>
              <a:pPr>
                <a:defRPr/>
              </a:pPr>
              <a:t>49</a:t>
            </a:fld>
            <a:endParaRPr lang="en-US" dirty="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Standard Configuration</a:t>
            </a:r>
          </a:p>
        </p:txBody>
      </p:sp>
      <p:sp>
        <p:nvSpPr>
          <p:cNvPr id="3" name="Content Placeholder 2"/>
          <p:cNvSpPr>
            <a:spLocks noGrp="1"/>
          </p:cNvSpPr>
          <p:nvPr>
            <p:ph idx="1"/>
          </p:nvPr>
        </p:nvSpPr>
        <p:spPr>
          <a:xfrm>
            <a:off x="304800" y="1447800"/>
            <a:ext cx="8382000" cy="5181600"/>
          </a:xfrm>
        </p:spPr>
        <p:txBody>
          <a:bodyPr rtlCol="0">
            <a:normAutofit fontScale="32500" lnSpcReduction="20000"/>
          </a:bodyPr>
          <a:lstStyle/>
          <a:p>
            <a:pPr eaLnBrk="1" fontAlgn="auto" hangingPunct="1">
              <a:spcAft>
                <a:spcPts val="0"/>
              </a:spcAft>
              <a:buFont typeface="Arial" pitchFamily="34" charset="0"/>
              <a:buChar char="•"/>
              <a:defRPr/>
            </a:pPr>
            <a:r>
              <a:rPr lang="en-US" sz="6800" b="1" i="1" dirty="0" smtClean="0"/>
              <a:t>ROVR Configuration is Standardized and </a:t>
            </a:r>
            <a:r>
              <a:rPr lang="en-US" sz="6800" b="1" i="1" dirty="0"/>
              <a:t>A</a:t>
            </a:r>
            <a:r>
              <a:rPr lang="en-US" sz="6800" b="1" i="1" dirty="0" smtClean="0"/>
              <a:t>pproved by DoDVSA:</a:t>
            </a:r>
          </a:p>
          <a:p>
            <a:pPr lvl="1" eaLnBrk="1" fontAlgn="auto" hangingPunct="1">
              <a:spcAft>
                <a:spcPts val="0"/>
              </a:spcAft>
              <a:buFont typeface="Arial" pitchFamily="34" charset="0"/>
              <a:buChar char="–"/>
              <a:defRPr/>
            </a:pPr>
            <a:r>
              <a:rPr lang="en-US" sz="6800" dirty="0" smtClean="0"/>
              <a:t>Owner Categories:</a:t>
            </a:r>
          </a:p>
          <a:p>
            <a:pPr lvl="2" eaLnBrk="1" fontAlgn="auto" hangingPunct="1">
              <a:spcAft>
                <a:spcPts val="0"/>
              </a:spcAft>
              <a:buFont typeface="Arial" pitchFamily="34" charset="0"/>
              <a:buChar char="•"/>
              <a:defRPr/>
            </a:pPr>
            <a:r>
              <a:rPr lang="en-US" sz="6800" dirty="0" smtClean="0"/>
              <a:t>POA</a:t>
            </a:r>
          </a:p>
          <a:p>
            <a:pPr lvl="2" eaLnBrk="1" fontAlgn="auto" hangingPunct="1">
              <a:spcAft>
                <a:spcPts val="0"/>
              </a:spcAft>
              <a:buFont typeface="Arial" pitchFamily="34" charset="0"/>
              <a:buChar char="•"/>
              <a:defRPr/>
            </a:pPr>
            <a:r>
              <a:rPr lang="en-US" sz="6800" dirty="0" smtClean="0"/>
              <a:t>GOA</a:t>
            </a:r>
          </a:p>
          <a:p>
            <a:pPr lvl="2" eaLnBrk="1" fontAlgn="auto" hangingPunct="1">
              <a:spcAft>
                <a:spcPts val="0"/>
              </a:spcAft>
              <a:buFont typeface="Arial" pitchFamily="34" charset="0"/>
              <a:buChar char="•"/>
              <a:defRPr/>
            </a:pPr>
            <a:r>
              <a:rPr lang="en-US" sz="6800" dirty="0" smtClean="0"/>
              <a:t>Stray</a:t>
            </a:r>
          </a:p>
          <a:p>
            <a:pPr lvl="2" eaLnBrk="1" fontAlgn="auto" hangingPunct="1">
              <a:spcAft>
                <a:spcPts val="0"/>
              </a:spcAft>
              <a:buFont typeface="Arial" pitchFamily="34" charset="0"/>
              <a:buChar char="•"/>
              <a:defRPr/>
            </a:pPr>
            <a:r>
              <a:rPr lang="en-US" sz="6800" dirty="0" smtClean="0"/>
              <a:t>Holdover</a:t>
            </a:r>
          </a:p>
          <a:p>
            <a:pPr lvl="2" eaLnBrk="1" fontAlgn="auto" hangingPunct="1">
              <a:spcAft>
                <a:spcPts val="0"/>
              </a:spcAft>
              <a:buFont typeface="Arial" pitchFamily="34" charset="0"/>
              <a:buChar char="•"/>
              <a:defRPr/>
            </a:pPr>
            <a:r>
              <a:rPr lang="en-US" sz="6800" dirty="0" smtClean="0"/>
              <a:t>Contract</a:t>
            </a:r>
          </a:p>
          <a:p>
            <a:pPr lvl="1" eaLnBrk="1" fontAlgn="auto" hangingPunct="1">
              <a:spcAft>
                <a:spcPts val="0"/>
              </a:spcAft>
              <a:buFont typeface="Arial" pitchFamily="34" charset="0"/>
              <a:buChar char="–"/>
              <a:defRPr/>
            </a:pPr>
            <a:r>
              <a:rPr lang="en-US" sz="6800" dirty="0" smtClean="0"/>
              <a:t>Owner Rate Plans:</a:t>
            </a:r>
          </a:p>
          <a:p>
            <a:pPr lvl="2" eaLnBrk="1" fontAlgn="auto" hangingPunct="1">
              <a:spcAft>
                <a:spcPts val="0"/>
              </a:spcAft>
              <a:buFont typeface="Arial" pitchFamily="34" charset="0"/>
              <a:buChar char="•"/>
              <a:defRPr/>
            </a:pPr>
            <a:r>
              <a:rPr lang="en-US" sz="6800" dirty="0" smtClean="0"/>
              <a:t>DHP GOA</a:t>
            </a:r>
          </a:p>
          <a:p>
            <a:pPr lvl="2" eaLnBrk="1" fontAlgn="auto" hangingPunct="1">
              <a:spcAft>
                <a:spcPts val="0"/>
              </a:spcAft>
              <a:buFont typeface="Arial" pitchFamily="34" charset="0"/>
              <a:buChar char="•"/>
              <a:defRPr/>
            </a:pPr>
            <a:r>
              <a:rPr lang="en-US" sz="6800" dirty="0" smtClean="0"/>
              <a:t>Non-DHP GOA</a:t>
            </a:r>
          </a:p>
          <a:p>
            <a:pPr lvl="2" eaLnBrk="1" fontAlgn="auto" hangingPunct="1">
              <a:spcAft>
                <a:spcPts val="0"/>
              </a:spcAft>
              <a:buFont typeface="Arial" pitchFamily="34" charset="0"/>
              <a:buChar char="•"/>
              <a:defRPr/>
            </a:pPr>
            <a:r>
              <a:rPr lang="en-US" sz="6800" dirty="0" smtClean="0"/>
              <a:t>Full Markup</a:t>
            </a:r>
          </a:p>
          <a:p>
            <a:pPr lvl="2" eaLnBrk="1" fontAlgn="auto" hangingPunct="1">
              <a:spcAft>
                <a:spcPts val="0"/>
              </a:spcAft>
              <a:buFont typeface="Arial" pitchFamily="34" charset="0"/>
              <a:buChar char="•"/>
              <a:defRPr/>
            </a:pPr>
            <a:r>
              <a:rPr lang="en-US" sz="6800" dirty="0" smtClean="0"/>
              <a:t>Zero Rate</a:t>
            </a:r>
          </a:p>
          <a:p>
            <a:pPr lvl="1" eaLnBrk="1" fontAlgn="auto" hangingPunct="1">
              <a:spcAft>
                <a:spcPts val="0"/>
              </a:spcAft>
              <a:buFont typeface="Arial" pitchFamily="34" charset="0"/>
              <a:buChar char="–"/>
              <a:defRPr/>
            </a:pPr>
            <a:r>
              <a:rPr lang="en-US" sz="6800" dirty="0" smtClean="0"/>
              <a:t>Owner Organization Types (such as POA, MWD, TSA, Border Patrol, Customs, DEA, Capitol Police, and Unit Mascot)</a:t>
            </a:r>
          </a:p>
          <a:p>
            <a:pPr lvl="1" eaLnBrk="1" fontAlgn="auto" hangingPunct="1">
              <a:spcAft>
                <a:spcPts val="0"/>
              </a:spcAft>
              <a:buFont typeface="Arial" pitchFamily="34" charset="0"/>
              <a:buChar char="–"/>
              <a:defRPr/>
            </a:pPr>
            <a:r>
              <a:rPr lang="en-US" sz="6800" dirty="0" smtClean="0"/>
              <a:t>Standardized Accounting Codes (GLACs)</a:t>
            </a:r>
          </a:p>
        </p:txBody>
      </p:sp>
      <p:pic>
        <p:nvPicPr>
          <p:cNvPr id="6148"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CEC6A11-FF56-4031-966E-96B389B2E4BA}" type="slidenum">
              <a:rPr lang="en-US"/>
              <a:pPr>
                <a:defRPr/>
              </a:pPr>
              <a:t>5</a:t>
            </a:fld>
            <a:endParaRPr lang="en-US" dirty="0"/>
          </a:p>
        </p:txBody>
      </p:sp>
    </p:spTree>
  </p:cSld>
  <p:clrMapOvr>
    <a:masterClrMapping/>
  </p:clrMapOvr>
  <p:transition spd="slow">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pPr algn="r"/>
            <a:r>
              <a:rPr lang="en-US" b="1" u="sng" dirty="0" smtClean="0">
                <a:solidFill>
                  <a:srgbClr val="0070C0"/>
                </a:solidFill>
              </a:rPr>
              <a:t>Patient Merge</a:t>
            </a:r>
            <a:endParaRPr lang="en-US" b="1" u="sng" dirty="0">
              <a:solidFill>
                <a:srgbClr val="0070C0"/>
              </a:solidFill>
            </a:endParaRPr>
          </a:p>
        </p:txBody>
      </p:sp>
      <p:sp>
        <p:nvSpPr>
          <p:cNvPr id="3" name="Content Placeholder 2"/>
          <p:cNvSpPr>
            <a:spLocks noGrp="1"/>
          </p:cNvSpPr>
          <p:nvPr>
            <p:ph idx="1"/>
          </p:nvPr>
        </p:nvSpPr>
        <p:spPr>
          <a:xfrm>
            <a:off x="152400" y="1600200"/>
            <a:ext cx="8686800" cy="4525963"/>
          </a:xfrm>
        </p:spPr>
        <p:txBody>
          <a:bodyPr/>
          <a:lstStyle/>
          <a:p>
            <a:r>
              <a:rPr lang="en-US" sz="2400" dirty="0"/>
              <a:t>The Patient Merge feature </a:t>
            </a:r>
            <a:r>
              <a:rPr lang="en-US" sz="2400" dirty="0" smtClean="0"/>
              <a:t>allows </a:t>
            </a:r>
            <a:r>
              <a:rPr lang="en-US" sz="2400" dirty="0"/>
              <a:t>users </a:t>
            </a:r>
            <a:r>
              <a:rPr lang="en-US" sz="2400" dirty="0" smtClean="0"/>
              <a:t>the </a:t>
            </a:r>
            <a:r>
              <a:rPr lang="en-US" sz="2400" dirty="0"/>
              <a:t>ability to merge two patient records into a single record.  This feature should only be used to eliminate those patient records that were created by </a:t>
            </a:r>
            <a:r>
              <a:rPr lang="en-US" sz="2400" dirty="0" smtClean="0"/>
              <a:t>mistake for the same patient.</a:t>
            </a:r>
          </a:p>
          <a:p>
            <a:endParaRPr lang="en-US" sz="2400" dirty="0"/>
          </a:p>
          <a:p>
            <a:endParaRPr lang="en-US" sz="2400" dirty="0" smtClean="0"/>
          </a:p>
          <a:p>
            <a:endParaRPr lang="en-US" sz="2400" dirty="0"/>
          </a:p>
          <a:p>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50</a:t>
            </a:fld>
            <a:endParaRPr lang="en-US" dirty="0"/>
          </a:p>
        </p:txBody>
      </p:sp>
      <p:pic>
        <p:nvPicPr>
          <p:cNvPr id="5"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57" y="3276600"/>
            <a:ext cx="8716617" cy="158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2362200" y="5029200"/>
            <a:ext cx="1676400" cy="762000"/>
          </a:xfrm>
          <a:prstGeom prst="wedgeRoundRectCallout">
            <a:avLst>
              <a:gd name="adj1" fmla="val -148896"/>
              <a:gd name="adj2" fmla="val -207500"/>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Merge this record to the record below</a:t>
            </a:r>
            <a:endParaRPr lang="en-US" dirty="0"/>
          </a:p>
        </p:txBody>
      </p:sp>
      <p:sp>
        <p:nvSpPr>
          <p:cNvPr id="15" name="Rounded Rectangular Callout 14"/>
          <p:cNvSpPr/>
          <p:nvPr/>
        </p:nvSpPr>
        <p:spPr>
          <a:xfrm>
            <a:off x="381000" y="5181600"/>
            <a:ext cx="1524000" cy="685800"/>
          </a:xfrm>
          <a:prstGeom prst="wedgeRoundRectCallout">
            <a:avLst>
              <a:gd name="adj1" fmla="val -41050"/>
              <a:gd name="adj2" fmla="val -157790"/>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Keep this record</a:t>
            </a:r>
            <a:endParaRPr lang="en-US" dirty="0"/>
          </a:p>
        </p:txBody>
      </p:sp>
    </p:spTree>
    <p:extLst>
      <p:ext uri="{BB962C8B-B14F-4D97-AF65-F5344CB8AC3E}">
        <p14:creationId xmlns:p14="http://schemas.microsoft.com/office/powerpoint/2010/main" val="2369336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pPr algn="r"/>
            <a:r>
              <a:rPr lang="en-US" b="1" u="sng" dirty="0" smtClean="0">
                <a:solidFill>
                  <a:srgbClr val="0070C0"/>
                </a:solidFill>
              </a:rPr>
              <a:t>Patient Merge</a:t>
            </a:r>
            <a:endParaRPr lang="en-US" b="1" u="sng" dirty="0">
              <a:solidFill>
                <a:srgbClr val="0070C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51</a:t>
            </a:fld>
            <a:endParaRPr lang="en-US" dirty="0"/>
          </a:p>
        </p:txBody>
      </p:sp>
      <p:pic>
        <p:nvPicPr>
          <p:cNvPr id="5"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00201"/>
            <a:ext cx="7848600" cy="167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87" y="3810000"/>
            <a:ext cx="8686801" cy="158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62000" y="5638800"/>
            <a:ext cx="1600200" cy="533400"/>
          </a:xfrm>
          <a:prstGeom prst="wedgeRoundRectCallout">
            <a:avLst>
              <a:gd name="adj1" fmla="val -46299"/>
              <a:gd name="adj2" fmla="val -131289"/>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Scheduled Merge</a:t>
            </a:r>
            <a:endParaRPr lang="en-US" dirty="0"/>
          </a:p>
        </p:txBody>
      </p:sp>
      <p:sp>
        <p:nvSpPr>
          <p:cNvPr id="7" name="Rounded Rectangular Callout 6"/>
          <p:cNvSpPr/>
          <p:nvPr/>
        </p:nvSpPr>
        <p:spPr>
          <a:xfrm>
            <a:off x="1447800" y="3048000"/>
            <a:ext cx="2209800" cy="762000"/>
          </a:xfrm>
          <a:prstGeom prst="wedgeRoundRectCallout">
            <a:avLst>
              <a:gd name="adj1" fmla="val -74056"/>
              <a:gd name="adj2" fmla="val -83774"/>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Top record will be merged into the bottom record</a:t>
            </a:r>
            <a:endParaRPr lang="en-US" sz="1400" dirty="0"/>
          </a:p>
        </p:txBody>
      </p:sp>
    </p:spTree>
    <p:extLst>
      <p:ext uri="{BB962C8B-B14F-4D97-AF65-F5344CB8AC3E}">
        <p14:creationId xmlns:p14="http://schemas.microsoft.com/office/powerpoint/2010/main" val="360993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143000"/>
          </a:xfrm>
        </p:spPr>
        <p:txBody>
          <a:bodyPr/>
          <a:lstStyle/>
          <a:p>
            <a:pPr algn="r"/>
            <a:r>
              <a:rPr lang="en-US" b="1" u="sng" dirty="0" smtClean="0">
                <a:solidFill>
                  <a:srgbClr val="0070C0"/>
                </a:solidFill>
              </a:rPr>
              <a:t>Patient Transfer</a:t>
            </a:r>
            <a:endParaRPr lang="en-US" b="1" u="sng" dirty="0">
              <a:solidFill>
                <a:srgbClr val="0070C0"/>
              </a:solidFill>
            </a:endParaRPr>
          </a:p>
        </p:txBody>
      </p:sp>
      <p:sp>
        <p:nvSpPr>
          <p:cNvPr id="3" name="Content Placeholder 2"/>
          <p:cNvSpPr>
            <a:spLocks noGrp="1"/>
          </p:cNvSpPr>
          <p:nvPr>
            <p:ph idx="1"/>
          </p:nvPr>
        </p:nvSpPr>
        <p:spPr>
          <a:xfrm>
            <a:off x="228600" y="1371600"/>
            <a:ext cx="8686800" cy="4525963"/>
          </a:xfrm>
        </p:spPr>
        <p:txBody>
          <a:bodyPr/>
          <a:lstStyle/>
          <a:p>
            <a:r>
              <a:rPr lang="en-US" sz="2400" dirty="0"/>
              <a:t>The Patient Transfer feature </a:t>
            </a:r>
            <a:r>
              <a:rPr lang="en-US" sz="2400" dirty="0" smtClean="0"/>
              <a:t>allows </a:t>
            </a:r>
            <a:r>
              <a:rPr lang="en-US" sz="2400" dirty="0"/>
              <a:t>users at the Veterinarian Treatment Facility (VTF) to manage active patients </a:t>
            </a:r>
            <a:r>
              <a:rPr lang="en-US" sz="2400" dirty="0" smtClean="0"/>
              <a:t>transferring or moving </a:t>
            </a:r>
            <a:r>
              <a:rPr lang="en-US" sz="2400" dirty="0"/>
              <a:t>between facilities</a:t>
            </a:r>
            <a:r>
              <a:rPr lang="en-US" sz="2400" dirty="0" smtClean="0"/>
              <a:t>.</a:t>
            </a:r>
          </a:p>
          <a:p>
            <a:pPr lvl="1"/>
            <a:r>
              <a:rPr lang="en-US" sz="2000" dirty="0" smtClean="0"/>
              <a:t>A key ROVR feature is there is one patient record that is accessible anywhere in the world </a:t>
            </a:r>
            <a:endParaRPr lang="en-US" sz="2000" dirty="0"/>
          </a:p>
          <a:p>
            <a:r>
              <a:rPr lang="en-US" sz="2400" dirty="0" smtClean="0"/>
              <a:t>There </a:t>
            </a:r>
            <a:r>
              <a:rPr lang="en-US" sz="2400" dirty="0"/>
              <a:t>are two different types of patient </a:t>
            </a:r>
            <a:r>
              <a:rPr lang="en-US" sz="2400" dirty="0" smtClean="0"/>
              <a:t>transfers,  a </a:t>
            </a:r>
            <a:r>
              <a:rPr lang="en-US" sz="2400" dirty="0"/>
              <a:t>temporary transfer and a permanent transfer.  </a:t>
            </a:r>
          </a:p>
          <a:p>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52</a:t>
            </a:fld>
            <a:endParaRPr lang="en-US" dirty="0"/>
          </a:p>
        </p:txBody>
      </p:sp>
      <p:pic>
        <p:nvPicPr>
          <p:cNvPr id="5"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9" y="4267200"/>
            <a:ext cx="7620001" cy="253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234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4572000" cy="1143000"/>
          </a:xfrm>
        </p:spPr>
        <p:txBody>
          <a:bodyPr/>
          <a:lstStyle/>
          <a:p>
            <a:pPr algn="r"/>
            <a:r>
              <a:rPr lang="en-US" b="1" u="sng" dirty="0" smtClean="0">
                <a:solidFill>
                  <a:srgbClr val="0070C0"/>
                </a:solidFill>
              </a:rPr>
              <a:t>Patient Transfer</a:t>
            </a:r>
            <a:endParaRPr lang="en-US" b="1" u="sng" dirty="0">
              <a:solidFill>
                <a:srgbClr val="0070C0"/>
              </a:solidFill>
            </a:endParaRPr>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53</a:t>
            </a:fld>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6741" y="2209801"/>
            <a:ext cx="8260059"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ROV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1524000" y="4522304"/>
            <a:ext cx="1219200" cy="914400"/>
          </a:xfrm>
          <a:prstGeom prst="wedgeRoundRectCallout">
            <a:avLst>
              <a:gd name="adj1" fmla="val -70561"/>
              <a:gd name="adj2" fmla="val -108152"/>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“All” means the owner has multiple animals</a:t>
            </a:r>
            <a:endParaRPr lang="en-US" sz="1400" dirty="0"/>
          </a:p>
        </p:txBody>
      </p:sp>
      <p:sp>
        <p:nvSpPr>
          <p:cNvPr id="8" name="Rounded Rectangular Callout 7"/>
          <p:cNvSpPr/>
          <p:nvPr/>
        </p:nvSpPr>
        <p:spPr>
          <a:xfrm>
            <a:off x="4114800" y="1524000"/>
            <a:ext cx="2209800" cy="914400"/>
          </a:xfrm>
          <a:prstGeom prst="wedgeRoundRectCallout">
            <a:avLst>
              <a:gd name="adj1" fmla="val 44535"/>
              <a:gd name="adj2" fmla="val 112066"/>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Grant temporary access to a patient record</a:t>
            </a:r>
            <a:endParaRPr lang="en-US" dirty="0"/>
          </a:p>
        </p:txBody>
      </p:sp>
      <p:sp>
        <p:nvSpPr>
          <p:cNvPr id="9" name="Rounded Rectangular Callout 8"/>
          <p:cNvSpPr/>
          <p:nvPr/>
        </p:nvSpPr>
        <p:spPr>
          <a:xfrm>
            <a:off x="6934200" y="1524000"/>
            <a:ext cx="1828800" cy="838200"/>
          </a:xfrm>
          <a:prstGeom prst="wedgeRoundRectCallout">
            <a:avLst>
              <a:gd name="adj1" fmla="val 21558"/>
              <a:gd name="adj2" fmla="val 118232"/>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Initiate a permanent transfer</a:t>
            </a:r>
            <a:endParaRPr lang="en-US" dirty="0"/>
          </a:p>
        </p:txBody>
      </p:sp>
    </p:spTree>
    <p:extLst>
      <p:ext uri="{BB962C8B-B14F-4D97-AF65-F5344CB8AC3E}">
        <p14:creationId xmlns:p14="http://schemas.microsoft.com/office/powerpoint/2010/main" val="120034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5029200" cy="1143000"/>
          </a:xfrm>
        </p:spPr>
        <p:txBody>
          <a:bodyPr/>
          <a:lstStyle/>
          <a:p>
            <a:pPr algn="r"/>
            <a:r>
              <a:rPr lang="en-US" b="1" u="sng" dirty="0" smtClean="0">
                <a:solidFill>
                  <a:srgbClr val="0070C0"/>
                </a:solidFill>
              </a:rPr>
              <a:t>Send Reminders</a:t>
            </a:r>
            <a:endParaRPr lang="en-US" b="1" u="sng" dirty="0">
              <a:solidFill>
                <a:srgbClr val="0070C0"/>
              </a:solidFill>
            </a:endParaRPr>
          </a:p>
        </p:txBody>
      </p:sp>
      <p:sp>
        <p:nvSpPr>
          <p:cNvPr id="3" name="Content Placeholder 2"/>
          <p:cNvSpPr>
            <a:spLocks noGrp="1"/>
          </p:cNvSpPr>
          <p:nvPr>
            <p:ph idx="1"/>
          </p:nvPr>
        </p:nvSpPr>
        <p:spPr>
          <a:xfrm>
            <a:off x="457200" y="1600200"/>
            <a:ext cx="8229600" cy="4953000"/>
          </a:xfrm>
        </p:spPr>
        <p:txBody>
          <a:bodyPr/>
          <a:lstStyle/>
          <a:p>
            <a:r>
              <a:rPr lang="en-US" sz="2400" dirty="0" smtClean="0"/>
              <a:t>Send reminder’s allows users to configure a set of filters and criteria by which a list of email reminders will be generated for patients who are coming due or over due for vaccines and screening exams.</a:t>
            </a:r>
          </a:p>
          <a:p>
            <a:r>
              <a:rPr lang="en-US" sz="2400" dirty="0" smtClean="0"/>
              <a:t>This is </a:t>
            </a:r>
            <a:r>
              <a:rPr lang="en-US" sz="2400" dirty="0"/>
              <a:t>a two </a:t>
            </a:r>
            <a:r>
              <a:rPr lang="en-US" sz="2400" dirty="0" smtClean="0"/>
              <a:t>step </a:t>
            </a:r>
            <a:r>
              <a:rPr lang="en-US" sz="2400" dirty="0"/>
              <a:t>process for generating email reminders.  </a:t>
            </a:r>
            <a:r>
              <a:rPr lang="en-US" sz="2400" dirty="0" smtClean="0"/>
              <a:t>To </a:t>
            </a:r>
            <a:r>
              <a:rPr lang="en-US" sz="2400" dirty="0"/>
              <a:t>start the process </a:t>
            </a:r>
            <a:r>
              <a:rPr lang="en-US" sz="2400" dirty="0" smtClean="0"/>
              <a:t>the </a:t>
            </a:r>
            <a:r>
              <a:rPr lang="en-US" sz="2400" dirty="0"/>
              <a:t>user will select the desired filters and click the Schedule Email Reminders button. This will schedule a process to run </a:t>
            </a:r>
            <a:r>
              <a:rPr lang="en-US" sz="2400" dirty="0" smtClean="0"/>
              <a:t>at night </a:t>
            </a:r>
            <a:r>
              <a:rPr lang="en-US" sz="2400" dirty="0"/>
              <a:t>to create the applicable reminders. The following day, users will need to return to the Send Reminders page to verify the reminders were successfully created. To actually send the </a:t>
            </a:r>
            <a:r>
              <a:rPr lang="en-US" sz="2400" dirty="0" smtClean="0"/>
              <a:t>email reminder, </a:t>
            </a:r>
            <a:r>
              <a:rPr lang="en-US" sz="2400" dirty="0"/>
              <a:t>users must click the status hyperlink and then click the Send Email(s) button.  </a:t>
            </a:r>
          </a:p>
          <a:p>
            <a:endParaRPr lang="en-US" sz="2400"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54</a:t>
            </a:fld>
            <a:endParaRPr lang="en-US" dirty="0"/>
          </a:p>
        </p:txBody>
      </p:sp>
      <p:pic>
        <p:nvPicPr>
          <p:cNvPr id="5"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336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pPr algn="r"/>
            <a:r>
              <a:rPr lang="en-US" b="1" u="sng" dirty="0" smtClean="0">
                <a:solidFill>
                  <a:srgbClr val="0070C0"/>
                </a:solidFill>
              </a:rPr>
              <a:t>Send Reminders</a:t>
            </a:r>
            <a:endParaRPr lang="en-US" b="1" u="sng" dirty="0">
              <a:solidFill>
                <a:srgbClr val="0070C0"/>
              </a:solidFill>
            </a:endParaRPr>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55</a:t>
            </a:fld>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8229600" cy="412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ROVR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276600" y="1676400"/>
            <a:ext cx="1676400" cy="609600"/>
          </a:xfrm>
          <a:prstGeom prst="wedgeRoundRectCallout">
            <a:avLst>
              <a:gd name="adj1" fmla="val -84272"/>
              <a:gd name="adj2" fmla="val 20108"/>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Filters for setting up email reminders</a:t>
            </a:r>
            <a:endParaRPr lang="en-US" sz="1400" dirty="0"/>
          </a:p>
        </p:txBody>
      </p:sp>
      <p:sp>
        <p:nvSpPr>
          <p:cNvPr id="6" name="Rounded Rectangular Callout 5"/>
          <p:cNvSpPr/>
          <p:nvPr/>
        </p:nvSpPr>
        <p:spPr>
          <a:xfrm>
            <a:off x="7620000" y="1828800"/>
            <a:ext cx="990600" cy="350519"/>
          </a:xfrm>
          <a:prstGeom prst="wedgeRoundRectCallout">
            <a:avLst>
              <a:gd name="adj1" fmla="val -2773"/>
              <a:gd name="adj2" fmla="val 394259"/>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Status</a:t>
            </a:r>
            <a:endParaRPr lang="en-US" dirty="0"/>
          </a:p>
        </p:txBody>
      </p:sp>
    </p:spTree>
    <p:extLst>
      <p:ext uri="{BB962C8B-B14F-4D97-AF65-F5344CB8AC3E}">
        <p14:creationId xmlns:p14="http://schemas.microsoft.com/office/powerpoint/2010/main" val="1193179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pPr algn="r"/>
            <a:r>
              <a:rPr lang="en-US" b="1" u="sng" dirty="0" smtClean="0">
                <a:solidFill>
                  <a:srgbClr val="0070C0"/>
                </a:solidFill>
              </a:rPr>
              <a:t>Broadcast Alerts</a:t>
            </a:r>
            <a:endParaRPr lang="en-US" b="1" u="sng" dirty="0">
              <a:solidFill>
                <a:srgbClr val="0070C0"/>
              </a:solidFill>
            </a:endParaRPr>
          </a:p>
        </p:txBody>
      </p:sp>
      <p:sp>
        <p:nvSpPr>
          <p:cNvPr id="3" name="Content Placeholder 2"/>
          <p:cNvSpPr>
            <a:spLocks noGrp="1"/>
          </p:cNvSpPr>
          <p:nvPr>
            <p:ph idx="1"/>
          </p:nvPr>
        </p:nvSpPr>
        <p:spPr>
          <a:xfrm>
            <a:off x="304800" y="1600200"/>
            <a:ext cx="8382000" cy="4845326"/>
          </a:xfrm>
        </p:spPr>
        <p:txBody>
          <a:bodyPr/>
          <a:lstStyle/>
          <a:p>
            <a:r>
              <a:rPr lang="en-US" dirty="0"/>
              <a:t>Broadcast Alert </a:t>
            </a:r>
            <a:r>
              <a:rPr lang="en-US" dirty="0" smtClean="0"/>
              <a:t>messages </a:t>
            </a:r>
            <a:r>
              <a:rPr lang="en-US" dirty="0"/>
              <a:t>are used to send alert notices to </a:t>
            </a:r>
            <a:r>
              <a:rPr lang="en-US" dirty="0" smtClean="0"/>
              <a:t>clinical, administrative, OIC/NCOIC, and all personnel within the  VTF. </a:t>
            </a:r>
          </a:p>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F9C361B-44C2-4189-95F2-CAC1896C4161}" type="slidenum">
              <a:rPr lang="en-US" smtClean="0"/>
              <a:pPr>
                <a:defRPr/>
              </a:pPr>
              <a:t>56</a:t>
            </a:fld>
            <a:endParaRPr lang="en-US" dirty="0"/>
          </a:p>
        </p:txBody>
      </p:sp>
      <p:pic>
        <p:nvPicPr>
          <p:cNvPr id="5" name="Picture 4"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00400"/>
            <a:ext cx="79057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381000" y="5029200"/>
            <a:ext cx="1143000" cy="762000"/>
          </a:xfrm>
          <a:prstGeom prst="wedgeRoundRectCallout">
            <a:avLst>
              <a:gd name="adj1" fmla="val 52210"/>
              <a:gd name="adj2" fmla="val -66630"/>
              <a:gd name="adj3" fmla="val 1666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Notice message</a:t>
            </a:r>
            <a:endParaRPr lang="en-US" dirty="0"/>
          </a:p>
        </p:txBody>
      </p:sp>
    </p:spTree>
    <p:extLst>
      <p:ext uri="{BB962C8B-B14F-4D97-AF65-F5344CB8AC3E}">
        <p14:creationId xmlns:p14="http://schemas.microsoft.com/office/powerpoint/2010/main" val="3838384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971800" y="274638"/>
            <a:ext cx="5715000" cy="1143000"/>
          </a:xfrm>
        </p:spPr>
        <p:txBody>
          <a:bodyPr/>
          <a:lstStyle/>
          <a:p>
            <a:pPr algn="r" eaLnBrk="1" hangingPunct="1"/>
            <a:r>
              <a:rPr lang="en-US" b="1" i="1" u="sng" smtClean="0">
                <a:solidFill>
                  <a:srgbClr val="0070C0"/>
                </a:solidFill>
              </a:rPr>
              <a:t>Training Overview</a:t>
            </a:r>
            <a:endParaRPr 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b="1" i="1" u="sng" dirty="0" smtClean="0">
                <a:solidFill>
                  <a:srgbClr val="0070C0"/>
                </a:solidFill>
              </a:rPr>
              <a:t>ROVR Instructor Led Training:</a:t>
            </a:r>
          </a:p>
          <a:p>
            <a:pPr lvl="1" eaLnBrk="1" fontAlgn="auto" hangingPunct="1">
              <a:spcAft>
                <a:spcPts val="0"/>
              </a:spcAft>
              <a:buFont typeface="Calibri" pitchFamily="34" charset="0"/>
              <a:buChar char="–"/>
              <a:defRPr/>
            </a:pPr>
            <a:r>
              <a:rPr lang="en-US" dirty="0" smtClean="0"/>
              <a:t>Four (4) days of training covering all functionality broken down into these modules: </a:t>
            </a:r>
          </a:p>
          <a:p>
            <a:pPr lvl="2" eaLnBrk="1" fontAlgn="auto" hangingPunct="1">
              <a:spcAft>
                <a:spcPts val="0"/>
              </a:spcAft>
              <a:buFont typeface="Calibri" pitchFamily="34" charset="0"/>
              <a:buChar char="–"/>
              <a:defRPr/>
            </a:pPr>
            <a:r>
              <a:rPr lang="en-US" dirty="0" smtClean="0"/>
              <a:t>Basic Admin Modules</a:t>
            </a:r>
          </a:p>
          <a:p>
            <a:pPr lvl="2" eaLnBrk="1" fontAlgn="auto" hangingPunct="1">
              <a:spcAft>
                <a:spcPts val="0"/>
              </a:spcAft>
              <a:buFont typeface="Calibri" pitchFamily="34" charset="0"/>
              <a:buChar char="–"/>
              <a:defRPr/>
            </a:pPr>
            <a:r>
              <a:rPr lang="en-US" dirty="0" smtClean="0"/>
              <a:t>Basic Clinical Modules</a:t>
            </a:r>
          </a:p>
          <a:p>
            <a:pPr lvl="2" eaLnBrk="1" fontAlgn="auto" hangingPunct="1">
              <a:spcAft>
                <a:spcPts val="0"/>
              </a:spcAft>
              <a:buFont typeface="Calibri" pitchFamily="34" charset="0"/>
              <a:buChar char="–"/>
              <a:defRPr/>
            </a:pPr>
            <a:r>
              <a:rPr lang="en-US" dirty="0" smtClean="0"/>
              <a:t>Basic Admin Clinical Modules</a:t>
            </a:r>
          </a:p>
          <a:p>
            <a:pPr lvl="2" eaLnBrk="1" fontAlgn="auto" hangingPunct="1">
              <a:spcAft>
                <a:spcPts val="0"/>
              </a:spcAft>
              <a:buFont typeface="Calibri" pitchFamily="34" charset="0"/>
              <a:buChar char="–"/>
              <a:defRPr/>
            </a:pPr>
            <a:r>
              <a:rPr lang="en-US" dirty="0" smtClean="0"/>
              <a:t>Special Modules</a:t>
            </a:r>
          </a:p>
          <a:p>
            <a:pPr lvl="1" eaLnBrk="1" fontAlgn="auto" hangingPunct="1">
              <a:spcAft>
                <a:spcPts val="0"/>
              </a:spcAft>
              <a:buFont typeface="Calibri" pitchFamily="34" charset="0"/>
              <a:buChar char="–"/>
              <a:defRPr/>
            </a:pPr>
            <a:r>
              <a:rPr lang="en-US" dirty="0" smtClean="0"/>
              <a:t>Training will be held in a classroom environment with instruction and class exercise (hand’s on) time built into the agenda </a:t>
            </a:r>
            <a:endParaRPr lang="en-US" dirty="0"/>
          </a:p>
        </p:txBody>
      </p:sp>
      <p:pic>
        <p:nvPicPr>
          <p:cNvPr id="51204"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6F21D90-B592-4F41-AF96-0D9AB78D18AD}" type="slidenum">
              <a:rPr lang="en-US"/>
              <a:pPr>
                <a:defRPr/>
              </a:pPr>
              <a:t>57</a:t>
            </a:fld>
            <a:endParaRPr lang="en-US" dirty="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76400" y="274638"/>
            <a:ext cx="7010400" cy="1143000"/>
          </a:xfrm>
        </p:spPr>
        <p:txBody>
          <a:bodyPr/>
          <a:lstStyle/>
          <a:p>
            <a:pPr algn="r" eaLnBrk="1" hangingPunct="1"/>
            <a:r>
              <a:rPr lang="en-US" b="1" i="1" u="sng" smtClean="0">
                <a:solidFill>
                  <a:srgbClr val="0070C0"/>
                </a:solidFill>
              </a:rPr>
              <a:t>Standard Configuration</a:t>
            </a:r>
          </a:p>
        </p:txBody>
      </p:sp>
      <p:sp>
        <p:nvSpPr>
          <p:cNvPr id="3" name="Content Placeholder 2"/>
          <p:cNvSpPr>
            <a:spLocks noGrp="1"/>
          </p:cNvSpPr>
          <p:nvPr>
            <p:ph idx="1"/>
          </p:nvPr>
        </p:nvSpPr>
        <p:spPr>
          <a:xfrm>
            <a:off x="304800" y="1447800"/>
            <a:ext cx="8382000" cy="5181600"/>
          </a:xfrm>
        </p:spPr>
        <p:txBody>
          <a:bodyPr rtlCol="0">
            <a:normAutofit fontScale="32500" lnSpcReduction="20000"/>
          </a:bodyPr>
          <a:lstStyle/>
          <a:p>
            <a:pPr lvl="1" eaLnBrk="1" fontAlgn="auto" hangingPunct="1">
              <a:spcAft>
                <a:spcPts val="0"/>
              </a:spcAft>
              <a:buFont typeface="Arial" pitchFamily="34" charset="0"/>
              <a:buNone/>
              <a:defRPr/>
            </a:pPr>
            <a:r>
              <a:rPr lang="en-US" sz="6800" b="1" i="1" dirty="0" smtClean="0"/>
              <a:t>Continued…</a:t>
            </a:r>
          </a:p>
          <a:p>
            <a:pPr lvl="1" eaLnBrk="1" fontAlgn="auto" hangingPunct="1">
              <a:spcAft>
                <a:spcPts val="0"/>
              </a:spcAft>
              <a:buFont typeface="Arial" pitchFamily="34" charset="0"/>
              <a:buChar char="–"/>
              <a:defRPr/>
            </a:pPr>
            <a:r>
              <a:rPr lang="en-US" sz="6800" dirty="0" smtClean="0"/>
              <a:t>Inventory Items (</a:t>
            </a:r>
            <a:r>
              <a:rPr lang="en-US" sz="6400" dirty="0" smtClean="0"/>
              <a:t>Retail and Supply)</a:t>
            </a:r>
          </a:p>
          <a:p>
            <a:pPr lvl="1" eaLnBrk="1" fontAlgn="auto" hangingPunct="1">
              <a:spcAft>
                <a:spcPts val="0"/>
              </a:spcAft>
              <a:buFont typeface="Arial" pitchFamily="34" charset="0"/>
              <a:buChar char="–"/>
              <a:defRPr/>
            </a:pPr>
            <a:r>
              <a:rPr lang="en-US" sz="6800" dirty="0" smtClean="0"/>
              <a:t>Vaccine Products</a:t>
            </a:r>
          </a:p>
          <a:p>
            <a:pPr lvl="1" eaLnBrk="1" fontAlgn="auto" hangingPunct="1">
              <a:spcAft>
                <a:spcPts val="0"/>
              </a:spcAft>
              <a:buFont typeface="Arial" pitchFamily="34" charset="0"/>
              <a:buChar char="–"/>
              <a:defRPr/>
            </a:pPr>
            <a:r>
              <a:rPr lang="en-US" sz="6800" dirty="0" smtClean="0"/>
              <a:t>Services and Master Service Packages</a:t>
            </a:r>
          </a:p>
          <a:p>
            <a:pPr lvl="1" eaLnBrk="1" fontAlgn="auto" hangingPunct="1">
              <a:spcAft>
                <a:spcPts val="0"/>
              </a:spcAft>
              <a:buFont typeface="Arial" pitchFamily="34" charset="0"/>
              <a:buChar char="–"/>
              <a:defRPr/>
            </a:pPr>
            <a:r>
              <a:rPr lang="en-US" sz="6800" dirty="0" smtClean="0"/>
              <a:t>Laboratory Tests and Radiology Procedures</a:t>
            </a:r>
          </a:p>
          <a:p>
            <a:pPr lvl="1" eaLnBrk="1" fontAlgn="auto" hangingPunct="1">
              <a:spcAft>
                <a:spcPts val="0"/>
              </a:spcAft>
              <a:buFont typeface="Arial" pitchFamily="34" charset="0"/>
              <a:buChar char="–"/>
              <a:defRPr/>
            </a:pPr>
            <a:r>
              <a:rPr lang="en-US" sz="6800" dirty="0" smtClean="0"/>
              <a:t>Medications</a:t>
            </a:r>
          </a:p>
          <a:p>
            <a:pPr lvl="1" eaLnBrk="1" fontAlgn="auto" hangingPunct="1">
              <a:spcAft>
                <a:spcPts val="0"/>
              </a:spcAft>
              <a:buFont typeface="Arial" pitchFamily="34" charset="0"/>
              <a:buChar char="–"/>
              <a:defRPr/>
            </a:pPr>
            <a:r>
              <a:rPr lang="en-US" sz="6800" dirty="0" smtClean="0"/>
              <a:t>Allergies</a:t>
            </a:r>
          </a:p>
          <a:p>
            <a:pPr lvl="1" eaLnBrk="1" fontAlgn="auto" hangingPunct="1">
              <a:spcAft>
                <a:spcPts val="0"/>
              </a:spcAft>
              <a:buFont typeface="Arial" pitchFamily="34" charset="0"/>
              <a:buChar char="–"/>
              <a:defRPr/>
            </a:pPr>
            <a:r>
              <a:rPr lang="en-US" sz="6800" dirty="0" smtClean="0"/>
              <a:t>Interactions:</a:t>
            </a:r>
          </a:p>
          <a:p>
            <a:pPr lvl="2" eaLnBrk="1" fontAlgn="auto" hangingPunct="1">
              <a:spcAft>
                <a:spcPts val="0"/>
              </a:spcAft>
              <a:buFont typeface="Arial" pitchFamily="34" charset="0"/>
              <a:buChar char="•"/>
              <a:defRPr/>
            </a:pPr>
            <a:r>
              <a:rPr lang="en-US" sz="6400" dirty="0" smtClean="0"/>
              <a:t>Drug-Drug Interactions </a:t>
            </a:r>
          </a:p>
          <a:p>
            <a:pPr lvl="2" eaLnBrk="1" fontAlgn="auto" hangingPunct="1">
              <a:spcAft>
                <a:spcPts val="0"/>
              </a:spcAft>
              <a:buFont typeface="Arial" pitchFamily="34" charset="0"/>
              <a:buChar char="•"/>
              <a:defRPr/>
            </a:pPr>
            <a:r>
              <a:rPr lang="en-US" sz="6400" dirty="0" smtClean="0"/>
              <a:t>Drug-Allergy Interactions</a:t>
            </a:r>
          </a:p>
          <a:p>
            <a:pPr lvl="2" eaLnBrk="1" fontAlgn="auto" hangingPunct="1">
              <a:spcAft>
                <a:spcPts val="0"/>
              </a:spcAft>
              <a:buFont typeface="Arial" pitchFamily="34" charset="0"/>
              <a:buChar char="•"/>
              <a:defRPr/>
            </a:pPr>
            <a:r>
              <a:rPr lang="en-US" sz="6400" dirty="0" smtClean="0"/>
              <a:t>Drug-Condition/Problem Interactions</a:t>
            </a:r>
          </a:p>
          <a:p>
            <a:pPr lvl="2" eaLnBrk="1" fontAlgn="auto" hangingPunct="1">
              <a:spcAft>
                <a:spcPts val="0"/>
              </a:spcAft>
              <a:buFont typeface="Arial" pitchFamily="34" charset="0"/>
              <a:buChar char="•"/>
              <a:defRPr/>
            </a:pPr>
            <a:r>
              <a:rPr lang="en-US" sz="6400" dirty="0" smtClean="0"/>
              <a:t>Drug-Species General Interactions</a:t>
            </a:r>
          </a:p>
          <a:p>
            <a:pPr lvl="1" eaLnBrk="1" fontAlgn="auto" hangingPunct="1">
              <a:spcAft>
                <a:spcPts val="0"/>
              </a:spcAft>
              <a:buFont typeface="Arial" pitchFamily="34" charset="0"/>
              <a:buChar char="–"/>
              <a:defRPr/>
            </a:pPr>
            <a:r>
              <a:rPr lang="en-US" sz="6800" dirty="0" smtClean="0"/>
              <a:t>Species, Breeds, Colors, Animal Use</a:t>
            </a:r>
          </a:p>
          <a:p>
            <a:pPr lvl="1" eaLnBrk="1" fontAlgn="auto" hangingPunct="1">
              <a:spcAft>
                <a:spcPts val="0"/>
              </a:spcAft>
              <a:buFont typeface="Arial" pitchFamily="34" charset="0"/>
              <a:buChar char="–"/>
              <a:defRPr/>
            </a:pPr>
            <a:r>
              <a:rPr lang="en-US" sz="6800" dirty="0" smtClean="0"/>
              <a:t>AAHA terms for Assessments/Problems (mapped to SNOMED)</a:t>
            </a:r>
          </a:p>
          <a:p>
            <a:pPr lvl="1" eaLnBrk="1" fontAlgn="auto" hangingPunct="1">
              <a:spcAft>
                <a:spcPts val="0"/>
              </a:spcAft>
              <a:buFont typeface="Arial" pitchFamily="34" charset="0"/>
              <a:buChar char="–"/>
              <a:defRPr/>
            </a:pPr>
            <a:r>
              <a:rPr lang="en-US" sz="6800" dirty="0" smtClean="0"/>
              <a:t>Standard Templates for clinical encounter documentation</a:t>
            </a:r>
          </a:p>
        </p:txBody>
      </p:sp>
      <p:pic>
        <p:nvPicPr>
          <p:cNvPr id="7172"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3EF67D8-D39F-4ED8-A65E-825774291817}" type="slidenum">
              <a:rPr lang="en-US"/>
              <a:pPr>
                <a:defRPr/>
              </a:pPr>
              <a:t>6</a:t>
            </a:fld>
            <a:endParaRPr lang="en-US"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57400" y="274638"/>
            <a:ext cx="6629400" cy="1143000"/>
          </a:xfrm>
        </p:spPr>
        <p:txBody>
          <a:bodyPr/>
          <a:lstStyle/>
          <a:p>
            <a:pPr algn="r" eaLnBrk="1" hangingPunct="1"/>
            <a:r>
              <a:rPr lang="en-US" b="1" i="1" u="sng" smtClean="0">
                <a:solidFill>
                  <a:srgbClr val="0070C0"/>
                </a:solidFill>
              </a:rPr>
              <a:t>Getting Started</a:t>
            </a:r>
            <a:endParaRPr lang="en-US" smtClean="0"/>
          </a:p>
        </p:txBody>
      </p:sp>
      <p:sp>
        <p:nvSpPr>
          <p:cNvPr id="8195" name="Content Placeholder 2"/>
          <p:cNvSpPr>
            <a:spLocks noGrp="1"/>
          </p:cNvSpPr>
          <p:nvPr>
            <p:ph idx="1"/>
          </p:nvPr>
        </p:nvSpPr>
        <p:spPr/>
        <p:txBody>
          <a:bodyPr/>
          <a:lstStyle/>
          <a:p>
            <a:pPr eaLnBrk="1" hangingPunct="1"/>
            <a:r>
              <a:rPr lang="en-US" dirty="0" smtClean="0"/>
              <a:t>ROVR is a secure, web-based application that can only be accessed by an authorized user utilizing a valid Common Access Card (CAC)</a:t>
            </a:r>
          </a:p>
          <a:p>
            <a:pPr eaLnBrk="1" hangingPunct="1"/>
            <a:r>
              <a:rPr lang="en-US" dirty="0" smtClean="0"/>
              <a:t>Users will be prompted to select their appropriate CAC Certificate and PIN as part of the authentication process</a:t>
            </a:r>
          </a:p>
          <a:p>
            <a:pPr eaLnBrk="1" hangingPunct="1"/>
            <a:r>
              <a:rPr lang="en-US" dirty="0" smtClean="0"/>
              <a:t>User account management and role assignments will be performed centrally</a:t>
            </a:r>
          </a:p>
          <a:p>
            <a:pPr eaLnBrk="1" hangingPunct="1"/>
            <a:endParaRPr lang="en-US" dirty="0" smtClean="0">
              <a:solidFill>
                <a:srgbClr val="0070C0"/>
              </a:solidFill>
            </a:endParaRPr>
          </a:p>
        </p:txBody>
      </p:sp>
      <p:pic>
        <p:nvPicPr>
          <p:cNvPr id="8196"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DF74A47-B4FC-43BD-8E52-41F8288F6C63}" type="slidenum">
              <a:rPr lang="en-US"/>
              <a:pPr>
                <a:defRPr/>
              </a:pPr>
              <a:t>7</a:t>
            </a:fld>
            <a:endParaRPr lang="en-US"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57400" y="274638"/>
            <a:ext cx="6629400" cy="1143000"/>
          </a:xfrm>
        </p:spPr>
        <p:txBody>
          <a:bodyPr/>
          <a:lstStyle/>
          <a:p>
            <a:pPr algn="r" eaLnBrk="1" hangingPunct="1"/>
            <a:r>
              <a:rPr lang="en-US" b="1" i="1" u="sng" smtClean="0">
                <a:solidFill>
                  <a:srgbClr val="0070C0"/>
                </a:solidFill>
              </a:rPr>
              <a:t>ROVR Login Screen</a:t>
            </a:r>
            <a:endParaRPr lang="en-US" smtClean="0"/>
          </a:p>
        </p:txBody>
      </p:sp>
      <p:pic>
        <p:nvPicPr>
          <p:cNvPr id="9219"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6639D0B-ABB5-42E4-AC0D-F79E41606AB0}" type="slidenum">
              <a:rPr lang="en-US"/>
              <a:pPr>
                <a:defRPr/>
              </a:pPr>
              <a:t>8</a:t>
            </a:fld>
            <a:endParaRPr lang="en-US" dirty="0"/>
          </a:p>
        </p:txBody>
      </p:sp>
      <p:pic>
        <p:nvPicPr>
          <p:cNvPr id="92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425" y="1333500"/>
            <a:ext cx="6153150" cy="5143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09800" y="274638"/>
            <a:ext cx="6477000" cy="1143000"/>
          </a:xfrm>
        </p:spPr>
        <p:txBody>
          <a:bodyPr/>
          <a:lstStyle/>
          <a:p>
            <a:pPr algn="r" eaLnBrk="1" hangingPunct="1"/>
            <a:r>
              <a:rPr lang="en-US" b="1" i="1" u="sng" dirty="0" smtClean="0">
                <a:solidFill>
                  <a:srgbClr val="0070C0"/>
                </a:solidFill>
              </a:rPr>
              <a:t>CAC Selection/PIN Screens</a:t>
            </a:r>
            <a:endParaRPr lang="en-US" dirty="0" smtClean="0"/>
          </a:p>
        </p:txBody>
      </p:sp>
      <p:pic>
        <p:nvPicPr>
          <p:cNvPr id="10243" name="Picture 3" descr="ROVR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0D96C47-4C45-443F-93A9-9A4E1DC0F54C}" type="slidenum">
              <a:rPr lang="en-US"/>
              <a:pPr>
                <a:defRPr/>
              </a:pPr>
              <a:t>9</a:t>
            </a:fld>
            <a:endParaRPr lang="en-US" dirty="0"/>
          </a:p>
        </p:txBody>
      </p:sp>
      <p:pic>
        <p:nvPicPr>
          <p:cNvPr id="1024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7200" y="1600200"/>
            <a:ext cx="4210050" cy="4238625"/>
          </a:xfrm>
        </p:spPr>
      </p:pic>
      <p:pic>
        <p:nvPicPr>
          <p:cNvPr id="102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900" y="3048000"/>
            <a:ext cx="40671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ate_x0020_Published xmlns="e425d0ee-8049-446d-8d36-f3b66895ec60">2013-09-12T04:00:00+00:00</Date_x0020_Published>
    <FOIA xmlns="e425d0ee-8049-446d-8d36-f3b66895ec60">false</FOIA>
    <Creator xmlns="e425d0ee-8049-446d-8d36-f3b66895ec60">VET Portfolio - MAJ Kelley Evans</Creator>
    <a027d7584ca449c6b0efde7e8ec36a9e xmlns="e425d0ee-8049-446d-8d36-f3b66895ec60">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e91c8f55-8b24-4850-af27-5a47660d2406</TermId>
        </TermInfo>
      </Terms>
    </a027d7584ca449c6b0efde7e8ec36a9e>
    <n17d62336a424fea9a5e227f70056a0c xmlns="e425d0ee-8049-446d-8d36-f3b66895ec60">
      <Terms xmlns="http://schemas.microsoft.com/office/infopath/2007/PartnerControls">
        <TermInfo xmlns="http://schemas.microsoft.com/office/infopath/2007/PartnerControls">
          <TermName xmlns="http://schemas.microsoft.com/office/infopath/2007/PartnerControls">Health Professionals</TermName>
          <TermId xmlns="http://schemas.microsoft.com/office/infopath/2007/PartnerControls">567d9f2d-c5ed-4610-879d-18f7b1433204</TermId>
        </TermInfo>
        <TermInfo xmlns="http://schemas.microsoft.com/office/infopath/2007/PartnerControls">
          <TermName xmlns="http://schemas.microsoft.com/office/infopath/2007/PartnerControls">Leaders</TermName>
          <TermId xmlns="http://schemas.microsoft.com/office/infopath/2007/PartnerControls">4e67f5b9-6dc4-4dc4-8a9f-329fb0affd33</TermId>
        </TermInfo>
        <TermInfo xmlns="http://schemas.microsoft.com/office/infopath/2007/PartnerControls">
          <TermName xmlns="http://schemas.microsoft.com/office/infopath/2007/PartnerControls">Soldiers and Beneficiaries</TermName>
          <TermId xmlns="http://schemas.microsoft.com/office/infopath/2007/PartnerControls">12fbafe3-4915-4420-b9be-e97434ac0af0</TermId>
        </TermInfo>
        <TermInfo xmlns="http://schemas.microsoft.com/office/infopath/2007/PartnerControls">
          <TermName xmlns="http://schemas.microsoft.com/office/infopath/2007/PartnerControls">Veterinary Personnel</TermName>
          <TermId xmlns="http://schemas.microsoft.com/office/infopath/2007/PartnerControls">cb0f4dc7-4587-4cbe-bd3f-30172ad1a144</TermId>
        </TermInfo>
      </Terms>
    </n17d62336a424fea9a5e227f70056a0c>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TermInfo xmlns="http://schemas.microsoft.com/office/infopath/2007/PartnerControls">
          <TermName xmlns="http://schemas.microsoft.com/office/infopath/2007/PartnerControls">Technical Information</TermName>
          <TermId xmlns="http://schemas.microsoft.com/office/infopath/2007/PartnerControls">1d43f62e-018c-47f0-a13d-8077db606eed</TermId>
        </TermInfo>
      </Terms>
    </b92bde77b4d242efa1dc557b6c7a4f78>
    <le1ccfbf6d314e9293a47fe757b16fa1 xmlns="e425d0ee-8049-446d-8d36-f3b66895ec60">
      <Terms xmlns="http://schemas.microsoft.com/office/infopath/2007/PartnerControls">
        <TermInfo xmlns="http://schemas.microsoft.com/office/infopath/2007/PartnerControls">
          <TermName xmlns="http://schemas.microsoft.com/office/infopath/2007/PartnerControls">Veterinary Treatment Facility Operations</TermName>
          <TermId xmlns="http://schemas.microsoft.com/office/infopath/2007/PartnerControls">06223850-1fdb-48f6-981b-5f5d2e6467b6</TermId>
        </TermInfo>
      </Terms>
    </le1ccfbf6d314e9293a47fe757b16fa1>
    <d007778d471448f8af219ac7f2afa059 xmlns="e425d0ee-8049-446d-8d36-f3b66895ec60">
      <Terms xmlns="http://schemas.microsoft.com/office/infopath/2007/PartnerControls"/>
    </d007778d471448f8af219ac7f2afa059>
    <g263e59f98f44538844ef412e0d44c2b xmlns="e425d0ee-8049-446d-8d36-f3b66895ec60">
      <Terms xmlns="http://schemas.microsoft.com/office/infopath/2007/PartnerControls">
        <TermInfo xmlns="http://schemas.microsoft.com/office/infopath/2007/PartnerControls">
          <TermName xmlns="http://schemas.microsoft.com/office/infopath/2007/PartnerControls">Other</TermName>
          <TermId xmlns="http://schemas.microsoft.com/office/infopath/2007/PartnerControls">971f971d-cdee-486a-b97a-6b123f74ca7b</TermId>
        </TermInfo>
      </Terms>
    </g263e59f98f44538844ef412e0d44c2b>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TaxCatchAll xmlns="e425d0ee-8049-446d-8d36-f3b66895ec60">
      <Value>83</Value>
      <Value>79</Value>
      <Value>59</Value>
      <Value>92</Value>
      <Value>89</Value>
      <Value>100</Value>
      <Value>103</Value>
    </TaxCatchAll>
    <APHCTopic xmlns="e425d0ee-8049-446d-8d36-f3b66895ec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https://infosource.asmr.com/project/_cts/Document/SubmitToWSS2007.xsn</xsnLocation>
  <cached>False</cached>
  <openByDefault>False</openByDefault>
  <xsnScope>https://infosource.asmr.com/project</xsnScope>
</customXsn>
</file>

<file path=customXml/itemProps1.xml><?xml version="1.0" encoding="utf-8"?>
<ds:datastoreItem xmlns:ds="http://schemas.openxmlformats.org/officeDocument/2006/customXml" ds:itemID="{FDFC8A8B-8F23-436A-8168-85177E499EBF}"/>
</file>

<file path=customXml/itemProps2.xml><?xml version="1.0" encoding="utf-8"?>
<ds:datastoreItem xmlns:ds="http://schemas.openxmlformats.org/officeDocument/2006/customXml" ds:itemID="{60B5126C-82E2-4AA0-ADEA-D5E788AB88F1}"/>
</file>

<file path=customXml/itemProps3.xml><?xml version="1.0" encoding="utf-8"?>
<ds:datastoreItem xmlns:ds="http://schemas.openxmlformats.org/officeDocument/2006/customXml" ds:itemID="{BD02E74B-CF5B-42E1-9C8E-E753F6916BCC}"/>
</file>

<file path=customXml/itemProps4.xml><?xml version="1.0" encoding="utf-8"?>
<ds:datastoreItem xmlns:ds="http://schemas.openxmlformats.org/officeDocument/2006/customXml" ds:itemID="{5A5C6ACA-1F00-49D0-AA04-28C2354038E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4431</TotalTime>
  <Words>2835</Words>
  <Application>Microsoft Office PowerPoint</Application>
  <PresentationFormat>On-screen Show (4:3)</PresentationFormat>
  <Paragraphs>415</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Purpose</vt:lpstr>
      <vt:lpstr>System Overview</vt:lpstr>
      <vt:lpstr>Core Functionality</vt:lpstr>
      <vt:lpstr>Standard Configuration</vt:lpstr>
      <vt:lpstr>Standard Configuration</vt:lpstr>
      <vt:lpstr>Getting Started</vt:lpstr>
      <vt:lpstr>ROVR Login Screen</vt:lpstr>
      <vt:lpstr>CAC Selection/PIN Screens</vt:lpstr>
      <vt:lpstr>Multi Facility</vt:lpstr>
      <vt:lpstr>ROVR Home Page</vt:lpstr>
      <vt:lpstr>ROVR Home Page</vt:lpstr>
      <vt:lpstr>Main Menu Bar</vt:lpstr>
      <vt:lpstr>Left Hand Navigation</vt:lpstr>
      <vt:lpstr>Lookup Patient Screen</vt:lpstr>
      <vt:lpstr>Patient Summary Screen</vt:lpstr>
      <vt:lpstr>Patient Summary Screen</vt:lpstr>
      <vt:lpstr>Prevention Screen</vt:lpstr>
      <vt:lpstr>Patient Registries</vt:lpstr>
      <vt:lpstr>Scheduling Functionality</vt:lpstr>
      <vt:lpstr>Scheduler Screen</vt:lpstr>
      <vt:lpstr>Create/Edit Appointments</vt:lpstr>
      <vt:lpstr>Daily Activity Workflow</vt:lpstr>
      <vt:lpstr>Daily Activity Screen</vt:lpstr>
      <vt:lpstr>Clinical Documentation</vt:lpstr>
      <vt:lpstr>Accessing eNotes</vt:lpstr>
      <vt:lpstr>eNote Templates</vt:lpstr>
      <vt:lpstr>Wellness eNote </vt:lpstr>
      <vt:lpstr>Wellness eNote</vt:lpstr>
      <vt:lpstr>Wellness eNote</vt:lpstr>
      <vt:lpstr>Wellness eNote</vt:lpstr>
      <vt:lpstr>Administer Vaccinations</vt:lpstr>
      <vt:lpstr>Immunization History</vt:lpstr>
      <vt:lpstr>Immunization Record</vt:lpstr>
      <vt:lpstr>Rabies Certificate</vt:lpstr>
      <vt:lpstr>Sign eNote</vt:lpstr>
      <vt:lpstr>Generated/Printed eNote</vt:lpstr>
      <vt:lpstr>Invoicing Overview</vt:lpstr>
      <vt:lpstr>Invoice Pricing Overview </vt:lpstr>
      <vt:lpstr> Invoice Pricing Overview  </vt:lpstr>
      <vt:lpstr>Invoicing Process – Check Out</vt:lpstr>
      <vt:lpstr>Review Charges</vt:lpstr>
      <vt:lpstr>Invoice and Payments Screen</vt:lpstr>
      <vt:lpstr>Account History Screen</vt:lpstr>
      <vt:lpstr>Invoice Sample</vt:lpstr>
      <vt:lpstr>Statement Sample</vt:lpstr>
      <vt:lpstr>Invoice and Receipt Sample</vt:lpstr>
      <vt:lpstr>Inventory Management</vt:lpstr>
      <vt:lpstr>Inventory Management</vt:lpstr>
      <vt:lpstr>Patient Merge</vt:lpstr>
      <vt:lpstr>Patient Merge</vt:lpstr>
      <vt:lpstr>Patient Transfer</vt:lpstr>
      <vt:lpstr>Patient Transfer</vt:lpstr>
      <vt:lpstr>Send Reminders</vt:lpstr>
      <vt:lpstr>Send Reminders</vt:lpstr>
      <vt:lpstr>Broadcast Alerts</vt:lpstr>
      <vt:lpstr>Training Overview</vt:lpstr>
    </vt:vector>
  </TitlesOfParts>
  <Company>ASM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Online Veterinary Record (ROVR) Intorduction</dc:title>
  <dc:creator>Jon Lucas</dc:creator>
  <cp:lastModifiedBy>Jon Lucas</cp:lastModifiedBy>
  <cp:revision>301</cp:revision>
  <dcterms:created xsi:type="dcterms:W3CDTF">2013-02-21T12:41:32Z</dcterms:created>
  <dcterms:modified xsi:type="dcterms:W3CDTF">2013-09-25T17:44:06Z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0x010100AF718E17B45EA64183FB06646B487EBC00414479C20549684EBCAA90626BB0744C</vt:lpwstr>
  </property>
  <property fmtid="{D5CDD505-2E9C-101B-9397-08002B2CF9AE}" pid="3" name="Audience1">
    <vt:lpwstr>79;#Health Professionals|cb0f4dc7-4587-4cbe-bd3f-30172ad1a144</vt:lpwstr>
  </property>
  <property fmtid="{D5CDD505-2E9C-101B-9397-08002B2CF9AE}" pid="4" name="Purpose1">
    <vt:lpwstr>89;#Technical Information|1d43f62e-018c-47f0-a13d-8077db606eed</vt:lpwstr>
  </property>
  <property fmtid="{D5CDD505-2E9C-101B-9397-08002B2CF9AE}" pid="5" name="Order">
    <vt:r8>142500</vt:r8>
  </property>
  <property fmtid="{D5CDD505-2E9C-101B-9397-08002B2CF9AE}" pid="6" name="Distribution">
    <vt:lpwstr>59;#Unlimited Distribution|cebff999-845c-41ca-ad95-d0bac261d81d</vt:lpwstr>
  </property>
  <property fmtid="{D5CDD505-2E9C-101B-9397-08002B2CF9AE}" pid="7" name="Series">
    <vt:lpwstr>92;#Not Applicable|e91c8f55-8b24-4850-af27-5a47660d2406</vt:lpwstr>
  </property>
  <property fmtid="{D5CDD505-2E9C-101B-9397-08002B2CF9AE}" pid="8" name="APHC Subject">
    <vt:lpwstr>83;#Veterinary Treatment Facility Operations|06223850-1fdb-48f6-981b-5f5d2e6467b6</vt:lpwstr>
  </property>
  <property fmtid="{D5CDD505-2E9C-101B-9397-08002B2CF9AE}" pid="9" name="Publisher">
    <vt:lpwstr>103;#Other|971f971d-cdee-486a-b97a-6b123f74ca7b</vt:lpwstr>
  </property>
  <property fmtid="{D5CDD505-2E9C-101B-9397-08002B2CF9AE}" pid="10" name="FileFormat">
    <vt:lpwstr>100;#MS PowerPoint|e62ec504-05a0-4a26-84e5-76d42de513ca</vt:lpwstr>
  </property>
  <property fmtid="{D5CDD505-2E9C-101B-9397-08002B2CF9AE}" pid="11" name="FOIACategory">
    <vt:lpwstr/>
  </property>
</Properties>
</file>